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8"/>
  </p:notesMasterIdLst>
  <p:sldIdLst>
    <p:sldId id="273" r:id="rId2"/>
    <p:sldId id="257" r:id="rId3"/>
    <p:sldId id="320" r:id="rId4"/>
    <p:sldId id="329" r:id="rId5"/>
    <p:sldId id="268" r:id="rId6"/>
    <p:sldId id="327" r:id="rId7"/>
    <p:sldId id="328" r:id="rId8"/>
    <p:sldId id="270" r:id="rId9"/>
    <p:sldId id="326" r:id="rId10"/>
    <p:sldId id="332" r:id="rId11"/>
    <p:sldId id="333" r:id="rId12"/>
    <p:sldId id="300" r:id="rId13"/>
    <p:sldId id="322" r:id="rId14"/>
    <p:sldId id="323" r:id="rId15"/>
    <p:sldId id="324" r:id="rId16"/>
    <p:sldId id="331" r:id="rId17"/>
    <p:sldId id="325" r:id="rId18"/>
    <p:sldId id="330" r:id="rId19"/>
    <p:sldId id="321" r:id="rId20"/>
    <p:sldId id="304" r:id="rId21"/>
    <p:sldId id="318" r:id="rId22"/>
    <p:sldId id="309" r:id="rId23"/>
    <p:sldId id="275" r:id="rId24"/>
    <p:sldId id="301" r:id="rId25"/>
    <p:sldId id="302" r:id="rId26"/>
    <p:sldId id="271" r:id="rId27"/>
    <p:sldId id="262" r:id="rId28"/>
    <p:sldId id="290" r:id="rId29"/>
    <p:sldId id="291" r:id="rId30"/>
    <p:sldId id="293" r:id="rId31"/>
    <p:sldId id="265" r:id="rId32"/>
    <p:sldId id="311" r:id="rId33"/>
    <p:sldId id="312" r:id="rId34"/>
    <p:sldId id="316" r:id="rId35"/>
    <p:sldId id="319" r:id="rId36"/>
    <p:sldId id="292" r:id="rId37"/>
  </p:sldIdLst>
  <p:sldSz cx="12192000" cy="6858000"/>
  <p:notesSz cx="6858000" cy="9144000"/>
  <p:embeddedFontLst>
    <p:embeddedFont>
      <p:font typeface="나눔바른고딕" panose="020B0600000101010101" charset="-127"/>
      <p:regular r:id="rId39"/>
      <p:bold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Cambria Math" panose="02040503050406030204" pitchFamily="18" charset="0"/>
      <p:regular r:id="rId43"/>
    </p:embeddedFont>
    <p:embeddedFont>
      <p:font typeface="나눔고딕 ExtraBold" panose="020B0600000101010101" charset="-127"/>
      <p:bold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23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orient="horz" pos="3064">
          <p15:clr>
            <a:srgbClr val="A4A3A4"/>
          </p15:clr>
        </p15:guide>
        <p15:guide id="4" pos="665" userDrawn="1">
          <p15:clr>
            <a:srgbClr val="A4A3A4"/>
          </p15:clr>
        </p15:guide>
        <p15:guide id="5" pos="70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00FF"/>
    <a:srgbClr val="5CD484"/>
    <a:srgbClr val="15A085"/>
    <a:srgbClr val="F39C12"/>
    <a:srgbClr val="FF33CC"/>
    <a:srgbClr val="FF66FF"/>
    <a:srgbClr val="586776"/>
    <a:srgbClr val="00B050"/>
    <a:srgbClr val="C03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47" autoAdjust="0"/>
    <p:restoredTop sz="94660"/>
  </p:normalViewPr>
  <p:slideViewPr>
    <p:cSldViewPr snapToGrid="0" showGuides="1">
      <p:cViewPr varScale="1">
        <p:scale>
          <a:sx n="78" d="100"/>
          <a:sy n="78" d="100"/>
        </p:scale>
        <p:origin x="-58" y="-115"/>
      </p:cViewPr>
      <p:guideLst>
        <p:guide orient="horz" pos="1230"/>
        <p:guide orient="horz" pos="2160"/>
        <p:guide orient="horz" pos="3064"/>
        <p:guide pos="665"/>
        <p:guide pos="70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2D5B2-DCFC-4CA2-B31A-7595A129E657}" type="datetimeFigureOut">
              <a:rPr lang="ko-KR" altLang="en-US" smtClean="0"/>
              <a:t>2016-12-20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B8139B-7428-46ED-AD26-FC9AA4F52F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89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4490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04002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5960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90267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789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31123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828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429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138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537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275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AF513-41D8-4FBD-889F-CCE17FCCA7D9}" type="datetimeFigureOut">
              <a:rPr lang="ko-KR" altLang="en-US" smtClean="0"/>
              <a:t>2016-12-20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B7632-C8BF-45E2-9E78-0EB25F772A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21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94248" y="2836957"/>
            <a:ext cx="5487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000" dirty="0" smtClean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회로 실험</a:t>
            </a:r>
            <a:r>
              <a:rPr lang="en-US" altLang="ko-KR" sz="2000" dirty="0" smtClean="0">
                <a:solidFill>
                  <a:srgbClr val="939BA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(Circuit Experiment)</a:t>
            </a:r>
            <a:endParaRPr lang="en-US" altLang="ko-KR" sz="2000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r"/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화재 경보기</a:t>
            </a: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(Fire Alarm)</a:t>
            </a:r>
            <a:endParaRPr lang="ko-KR" altLang="en-US" sz="2800" b="1" dirty="0">
              <a:solidFill>
                <a:srgbClr val="939BA5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708572" y="4931229"/>
            <a:ext cx="2906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2015041703  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  </a:t>
            </a:r>
            <a:r>
              <a:rPr lang="ko-KR" altLang="en-US" dirty="0" err="1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혜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영</a:t>
            </a:r>
            <a:r>
              <a:rPr lang="ko-KR" altLang="en-US" spc="-15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pc="-150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2015041612 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  경  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2015041821  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  지  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2013046477  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  남  기</a:t>
            </a:r>
            <a:endParaRPr lang="en-US" altLang="ko-KR" dirty="0" smtClean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2015041803   </a:t>
            </a:r>
            <a:r>
              <a:rPr lang="ko-KR" altLang="en-US" dirty="0" smtClean="0">
                <a:solidFill>
                  <a:schemeClr val="bg2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 수  용</a:t>
            </a:r>
            <a:endParaRPr lang="ko-KR" altLang="en-US" dirty="0">
              <a:solidFill>
                <a:schemeClr val="bg2">
                  <a:lumMod val="5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050" name="Picture 2" descr="C:\Users\임지수\Desktop\1482254244_Fire_Alarm_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714" y="2648298"/>
            <a:ext cx="1208314" cy="120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6627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Users\임지수\Desktop\입력부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027" y="2212069"/>
            <a:ext cx="329565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013324" y="2027403"/>
                <a:ext cx="7072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kern="0" dirty="0" smtClean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</a:t>
                </a:r>
                <a:r>
                  <a:rPr lang="ko-KR" altLang="en-US" kern="0" dirty="0" smtClean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 설정 </a:t>
                </a:r>
                <a:r>
                  <a:rPr lang="en-US" altLang="ko-KR" kern="0" dirty="0" smtClean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sSupPr>
                      <m:e>
                        <m:r>
                          <a:rPr lang="en-US" altLang="ko-KR" b="0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𝑉</m:t>
                        </m:r>
                      </m:e>
                      <m:sup>
                        <m:r>
                          <a:rPr lang="en-US" altLang="ko-KR" b="0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−</m:t>
                        </m:r>
                      </m:sup>
                    </m:sSup>
                    <m:r>
                      <a:rPr lang="en-US" altLang="ko-KR" b="0" i="1" kern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ko-KR" altLang="en-US" b="0" i="1" kern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정하기</m:t>
                    </m:r>
                  </m:oMath>
                </a14:m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324" y="2027403"/>
                <a:ext cx="707260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690" t="-666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6478621" y="2140085"/>
            <a:ext cx="1391056" cy="3599234"/>
          </a:xfrm>
          <a:prstGeom prst="rect">
            <a:avLst/>
          </a:prstGeom>
          <a:solidFill>
            <a:srgbClr val="FF0000">
              <a:alpha val="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8394970" y="3793787"/>
            <a:ext cx="862895" cy="972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771433" y="3609121"/>
                <a:ext cx="11728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− 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=5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𝑉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71433" y="3609121"/>
                <a:ext cx="1172821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971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100876" y="2027403"/>
                <a:ext cx="707260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kern="0" dirty="0" smtClean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R</a:t>
                </a:r>
                <a:r>
                  <a:rPr lang="ko-KR" altLang="en-US" kern="0" dirty="0" smtClean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값 설정 </a:t>
                </a:r>
                <a:r>
                  <a:rPr lang="en-US" altLang="ko-KR" kern="0" dirty="0" smtClean="0">
                    <a:solidFill>
                      <a:schemeClr val="bg1">
                        <a:lumMod val="65000"/>
                      </a:schemeClr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-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</m:ctrlPr>
                      </m:sSupPr>
                      <m:e>
                        <m:r>
                          <a:rPr lang="en-US" altLang="ko-KR" b="0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𝑉</m:t>
                        </m:r>
                      </m:e>
                      <m:sup>
                        <m:r>
                          <a:rPr lang="en-US" altLang="ko-KR" b="0" i="1" kern="0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/>
                            <a:ea typeface="나눔바른고딕" panose="020B0603020101020101" pitchFamily="50" charset="-127"/>
                          </a:rPr>
                          <m:t>+</m:t>
                        </m:r>
                      </m:sup>
                    </m:sSup>
                    <m:r>
                      <a:rPr lang="en-US" altLang="ko-KR" b="0" i="1" kern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 </m:t>
                    </m:r>
                    <m:r>
                      <a:rPr lang="ko-KR" altLang="en-US" b="0" i="1" kern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/>
                        <a:ea typeface="나눔바른고딕" panose="020B0603020101020101" pitchFamily="50" charset="-127"/>
                      </a:rPr>
                      <m:t>정하기</m:t>
                    </m:r>
                  </m:oMath>
                </a14:m>
                <a:endParaRPr kumimoji="0" lang="en-US" altLang="ko-KR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65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0876" y="2027403"/>
                <a:ext cx="707260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776" t="-6667" b="-28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94" name="Picture 2" descr="C:\Users\임지수\Desktop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786" y="1978765"/>
            <a:ext cx="394335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70481" y="2140085"/>
            <a:ext cx="1391056" cy="3599234"/>
          </a:xfrm>
          <a:prstGeom prst="rect">
            <a:avLst/>
          </a:prstGeom>
          <a:solidFill>
            <a:srgbClr val="FF0000">
              <a:alpha val="0"/>
            </a:srgbClr>
          </a:solidFill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63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825123" y="1691144"/>
            <a:ext cx="7072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kern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</a:t>
            </a:r>
            <a:r>
              <a:rPr lang="ko-KR" altLang="en-US" kern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설</a:t>
            </a:r>
            <a:r>
              <a:rPr lang="ko-KR" altLang="en-US" kern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</a:t>
            </a:r>
            <a:endParaRPr kumimoji="0" lang="en-US" altLang="ko-KR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4887461" y="3061667"/>
            <a:ext cx="5847017" cy="1524068"/>
            <a:chOff x="2866396" y="2514600"/>
            <a:chExt cx="5847017" cy="152406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2866396" y="2514600"/>
                  <a:ext cx="2688878" cy="615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/>
                              </a:rPr>
                              <m:t>𝑅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+3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×10 &gt;5   ⋯  ①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396" y="2514600"/>
                  <a:ext cx="2688878" cy="615490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TextBox 8"/>
                <p:cNvSpPr txBox="1"/>
                <p:nvPr/>
              </p:nvSpPr>
              <p:spPr>
                <a:xfrm>
                  <a:off x="2866396" y="3423178"/>
                  <a:ext cx="2688877" cy="61549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ko-KR" i="1" smtClean="0">
                                <a:latin typeface="Cambria Math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/>
                              </a:rPr>
                              <m:t>𝑅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/>
                              </a:rPr>
                              <m:t>𝑅</m:t>
                            </m:r>
                            <m:r>
                              <a:rPr lang="en-US" altLang="ko-KR" b="0" i="1" smtClean="0">
                                <a:latin typeface="Cambria Math"/>
                              </a:rPr>
                              <m:t>+8</m:t>
                            </m:r>
                          </m:den>
                        </m:f>
                        <m:r>
                          <a:rPr lang="en-US" altLang="ko-KR" b="0" i="1" smtClean="0">
                            <a:latin typeface="Cambria Math"/>
                          </a:rPr>
                          <m:t> 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×10 &lt;5   ⋯  ②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6396" y="3423178"/>
                  <a:ext cx="2688877" cy="615490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직선 화살표 연결선 25"/>
            <p:cNvCxnSpPr/>
            <p:nvPr/>
          </p:nvCxnSpPr>
          <p:spPr>
            <a:xfrm flipV="1">
              <a:off x="6328054" y="3219061"/>
              <a:ext cx="548608" cy="933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/>
                <p:cNvSpPr txBox="1"/>
                <p:nvPr/>
              </p:nvSpPr>
              <p:spPr>
                <a:xfrm>
                  <a:off x="7330983" y="2971800"/>
                  <a:ext cx="138243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/>
                          </a:rPr>
                          <m:t>3 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𝑅</m:t>
                        </m:r>
                        <m:r>
                          <a:rPr lang="en-US" altLang="ko-KR" b="0" i="1" smtClean="0">
                            <a:latin typeface="Cambria Math"/>
                            <a:ea typeface="Cambria Math"/>
                          </a:rPr>
                          <m:t> &lt;8</m:t>
                        </m:r>
                      </m:oMath>
                    </m:oMathPara>
                  </a14:m>
                  <a:endParaRPr lang="ko-KR" altLang="en-US" dirty="0"/>
                </a:p>
              </p:txBody>
            </p:sp>
          </mc:Choice>
          <mc:Fallback>
            <p:sp>
              <p:nvSpPr>
                <p:cNvPr id="28" name="TextBox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0983" y="2971800"/>
                  <a:ext cx="1382430" cy="36933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27" name="Picture 3" descr="C:\Users\임지수\Desktop\닭\KakaoTalk_20161220_20132502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82" y="2603604"/>
            <a:ext cx="991499" cy="15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" descr="C:\Users\임지수\Desktop\닭\KakaoTalk_20161220_201325029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782" y="3954797"/>
            <a:ext cx="991499" cy="153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타원 31"/>
          <p:cNvSpPr/>
          <p:nvPr/>
        </p:nvSpPr>
        <p:spPr>
          <a:xfrm>
            <a:off x="2355870" y="2709152"/>
            <a:ext cx="126459" cy="1264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2349539" y="5205918"/>
            <a:ext cx="126459" cy="1264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93222" y="2234112"/>
            <a:ext cx="778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12V</a:t>
            </a:r>
            <a:endParaRPr lang="ko-KR" alt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2172337" y="5642042"/>
            <a:ext cx="540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0V</a:t>
            </a:r>
            <a:endParaRPr lang="ko-KR" altLang="en-US" b="1" dirty="0"/>
          </a:p>
        </p:txBody>
      </p:sp>
      <p:sp>
        <p:nvSpPr>
          <p:cNvPr id="37" name="직사각형 36"/>
          <p:cNvSpPr/>
          <p:nvPr/>
        </p:nvSpPr>
        <p:spPr>
          <a:xfrm>
            <a:off x="3061909" y="4585735"/>
            <a:ext cx="3353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dirty="0">
                <a:solidFill>
                  <a:prstClr val="black"/>
                </a:solidFill>
              </a:rPr>
              <a:t>R</a:t>
            </a:r>
            <a:endParaRPr lang="ko-KR" altLang="en-US" b="1" dirty="0">
              <a:solidFill>
                <a:prstClr val="black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38280" y="3249038"/>
            <a:ext cx="1516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/>
              <a:t>Rs</a:t>
            </a:r>
            <a:r>
              <a:rPr lang="en-US" altLang="ko-KR" b="1" dirty="0" smtClean="0"/>
              <a:t> = 3K~8K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09769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428851" y="2631233"/>
                <a:ext cx="3722045" cy="7085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altLang="ko-KR" b="0" i="1" smtClean="0">
                                  <a:latin typeface="Cambria Math"/>
                                </a:rPr>
                                <m:t>+3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/>
                            </a:rPr>
                            <m:t> </m:t>
                          </m:r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×10 − 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</m:ctrlPr>
                            </m:fPr>
                            <m:num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</m:num>
                            <m:den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𝑅</m:t>
                              </m:r>
                              <m:r>
                                <a:rPr lang="en-US" altLang="ko-KR" b="0" i="1" smtClean="0">
                                  <a:latin typeface="Cambria Math"/>
                                  <a:ea typeface="Cambria Math"/>
                                </a:rPr>
                                <m:t>+8</m:t>
                              </m:r>
                            </m:den>
                          </m:f>
                          <m:r>
                            <a:rPr lang="en-US" altLang="ko-KR" b="0" i="1" smtClean="0">
                              <a:latin typeface="Cambria Math"/>
                              <a:ea typeface="Cambria Math"/>
                            </a:rPr>
                            <m:t> ×10</m:t>
                          </m:r>
                        </m:e>
                      </m:d>
                      <m:r>
                        <a:rPr lang="en-US" altLang="ko-KR" b="0" i="1" smtClean="0">
                          <a:latin typeface="Cambria Math"/>
                        </a:rPr>
                        <m:t> 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=  </m:t>
                      </m:r>
                      <m:r>
                        <a:rPr lang="en-US" altLang="ko-KR" b="0" i="1" smtClean="0">
                          <a:latin typeface="Cambria Math"/>
                          <a:ea typeface="Cambria Math"/>
                        </a:rPr>
                        <m:t>𝑀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8851" y="2631233"/>
                <a:ext cx="3722045" cy="70859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428851" y="1838131"/>
            <a:ext cx="5074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</a:t>
            </a:r>
            <a:r>
              <a:rPr lang="ko-KR" altLang="en-US" dirty="0" smtClean="0"/>
              <a:t>값에 따라 </a:t>
            </a:r>
            <a:r>
              <a:rPr lang="en-US" altLang="ko-KR" dirty="0" smtClean="0"/>
              <a:t>M</a:t>
            </a:r>
            <a:r>
              <a:rPr lang="ko-KR" altLang="en-US" dirty="0" smtClean="0"/>
              <a:t>의 범위가 달라진다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623527" y="3825551"/>
                <a:ext cx="4238010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/>
                  <a:t>If) R = 5.6k</a:t>
                </a:r>
                <a:r>
                  <a:rPr lang="el-GR" altLang="ko-KR" dirty="0" smtClean="0"/>
                  <a:t>Ω</a:t>
                </a:r>
                <a:endParaRPr lang="en-US" altLang="ko-KR" dirty="0" smtClean="0"/>
              </a:p>
              <a:p>
                <a:endParaRPr lang="en-US" altLang="ko-KR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/>
                            </a:rPr>
                            <m:t>𝑉</m:t>
                          </m:r>
                        </m:e>
                        <m:sup>
                          <m:r>
                            <a:rPr lang="en-US" altLang="ko-KR" b="0" i="1" smtClean="0">
                              <a:latin typeface="Cambria Math"/>
                            </a:rPr>
                            <m:t>+</m:t>
                          </m:r>
                        </m:sup>
                      </m:sSup>
                      <m:r>
                        <a:rPr lang="en-US" altLang="ko-KR" b="0" i="1" smtClean="0">
                          <a:latin typeface="Cambria Math"/>
                        </a:rPr>
                        <m:t> →  4.11</m:t>
                      </m:r>
                      <m:r>
                        <a:rPr lang="en-US" altLang="ko-KR" b="0" i="1" smtClean="0">
                          <a:latin typeface="Cambria Math"/>
                        </a:rPr>
                        <m:t>𝑉</m:t>
                      </m:r>
                      <m:r>
                        <a:rPr lang="en-US" altLang="ko-KR" b="0" i="1" smtClean="0">
                          <a:latin typeface="Cambria Math"/>
                        </a:rPr>
                        <m:t> ~  6.51</m:t>
                      </m:r>
                      <m:r>
                        <a:rPr lang="en-US" altLang="ko-KR" b="0" i="1" smtClean="0">
                          <a:latin typeface="Cambria Math"/>
                        </a:rPr>
                        <m:t>𝑉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527" y="3825551"/>
                <a:ext cx="4238010" cy="946991"/>
              </a:xfrm>
              <a:prstGeom prst="rect">
                <a:avLst/>
              </a:prstGeom>
              <a:blipFill rotWithShape="1">
                <a:blip r:embed="rId4"/>
                <a:stretch>
                  <a:fillRect l="-1149" t="-32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23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6955" y="197809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1. </a:t>
            </a:r>
            <a:r>
              <a:rPr lang="ko-KR" altLang="en-US" dirty="0" smtClean="0"/>
              <a:t>모터와 </a:t>
            </a:r>
            <a:r>
              <a:rPr lang="ko-KR" altLang="en-US" dirty="0" err="1" smtClean="0"/>
              <a:t>커패시터를</a:t>
            </a:r>
            <a:r>
              <a:rPr lang="ko-KR" altLang="en-US" dirty="0" smtClean="0"/>
              <a:t> 병렬로 연결한 이유</a:t>
            </a:r>
            <a:endParaRPr lang="ko-KR" altLang="en-US" dirty="0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6811347" y="3946849"/>
            <a:ext cx="85788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114456" y="3670009"/>
            <a:ext cx="3266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모터에 순간적으로 들어가는 튀는 전류를 막기 위해서</a:t>
            </a:r>
            <a:endParaRPr lang="ko-KR" altLang="en-US" dirty="0"/>
          </a:p>
        </p:txBody>
      </p:sp>
      <p:pic>
        <p:nvPicPr>
          <p:cNvPr id="7172" name="Picture 4" descr="C:\Users\임지수\Desktop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36" y="2706615"/>
            <a:ext cx="6430962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36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6955" y="197809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OpAmp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전원에 </a:t>
            </a:r>
            <a:r>
              <a:rPr lang="ko-KR" altLang="en-US" dirty="0" err="1" smtClean="0"/>
              <a:t>커패시터를</a:t>
            </a:r>
            <a:r>
              <a:rPr lang="ko-KR" altLang="en-US" dirty="0" smtClean="0"/>
              <a:t> 달아준 이유</a:t>
            </a:r>
            <a:endParaRPr lang="ko-KR" altLang="en-US" dirty="0"/>
          </a:p>
        </p:txBody>
      </p:sp>
      <p:pic>
        <p:nvPicPr>
          <p:cNvPr id="9218" name="Picture 2" descr="C:\Users\임지수\Desktop\제목 없음1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409" y="2983082"/>
            <a:ext cx="3394562" cy="2672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6046362" y="4007796"/>
            <a:ext cx="1395297" cy="476655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72400" y="3463047"/>
            <a:ext cx="2723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OpAmp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전원에서 발생하는 </a:t>
            </a:r>
            <a:r>
              <a:rPr lang="ko-KR" altLang="en-US" dirty="0" err="1" smtClean="0"/>
              <a:t>노이즈</a:t>
            </a:r>
            <a:r>
              <a:rPr lang="ko-KR" altLang="en-US" dirty="0" smtClean="0"/>
              <a:t> 제거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6955" y="197809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부저와</a:t>
            </a:r>
            <a:r>
              <a:rPr lang="ko-KR" altLang="en-US" dirty="0" smtClean="0"/>
              <a:t> 모터에 트랜지스터를 달아준 이유</a:t>
            </a:r>
            <a:endParaRPr lang="ko-KR" altLang="en-US" dirty="0"/>
          </a:p>
        </p:txBody>
      </p:sp>
      <p:pic>
        <p:nvPicPr>
          <p:cNvPr id="4099" name="Picture 3" descr="C:\Users\임지수\Desktop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0983" y="2162755"/>
            <a:ext cx="3657600" cy="410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임지수\Desktop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704" y="2672342"/>
            <a:ext cx="5553075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7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6955" y="197809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부저와</a:t>
            </a:r>
            <a:r>
              <a:rPr lang="ko-KR" altLang="en-US" dirty="0" smtClean="0"/>
              <a:t> 모터에 트랜지스터를 달아준 이유</a:t>
            </a:r>
            <a:endParaRPr lang="ko-KR" altLang="en-US" dirty="0"/>
          </a:p>
        </p:txBody>
      </p:sp>
      <p:pic>
        <p:nvPicPr>
          <p:cNvPr id="4101" name="Picture 5" descr="C:\Users\임지수\Desktop\제목 없음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1053" y="2690071"/>
            <a:ext cx="6370637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액자 6"/>
          <p:cNvSpPr/>
          <p:nvPr/>
        </p:nvSpPr>
        <p:spPr>
          <a:xfrm>
            <a:off x="1990708" y="4250144"/>
            <a:ext cx="3758339" cy="847150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3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6955" y="197809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en-US" altLang="ko-KR" dirty="0" err="1" smtClean="0"/>
              <a:t>OpAmp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전원에 </a:t>
            </a:r>
            <a:r>
              <a:rPr lang="ko-KR" altLang="en-US" dirty="0" err="1" smtClean="0"/>
              <a:t>커패시터를</a:t>
            </a:r>
            <a:r>
              <a:rPr lang="ko-KR" altLang="en-US" dirty="0" smtClean="0"/>
              <a:t> 달아준 이유</a:t>
            </a:r>
            <a:endParaRPr lang="ko-KR" altLang="en-US" dirty="0"/>
          </a:p>
        </p:txBody>
      </p:sp>
      <p:pic>
        <p:nvPicPr>
          <p:cNvPr id="6" name="Picture 2" descr="C:\Users\임지수\Desktop\제목 없음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13" y="845165"/>
            <a:ext cx="10215566" cy="5288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8603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갈매기형 수장 148"/>
          <p:cNvSpPr/>
          <p:nvPr/>
        </p:nvSpPr>
        <p:spPr>
          <a:xfrm>
            <a:off x="1472358" y="1758165"/>
            <a:ext cx="2313813" cy="91583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70670" y="2019044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각도설정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70670" y="2332147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</a:rPr>
              <a:t>사용자의 편의를 위한 </a:t>
            </a:r>
            <a:r>
              <a:rPr lang="en-US" altLang="ko-KR" sz="1200" dirty="0">
                <a:solidFill>
                  <a:srgbClr val="929292"/>
                </a:solidFill>
              </a:rPr>
              <a:t>3</a:t>
            </a:r>
            <a:r>
              <a:rPr lang="ko-KR" altLang="en-US" sz="1200" dirty="0">
                <a:solidFill>
                  <a:srgbClr val="929292"/>
                </a:solidFill>
              </a:rPr>
              <a:t>개의 각도를 설정하였고 그 각도를 각도기로 확인하였습니다</a:t>
            </a:r>
            <a:r>
              <a:rPr lang="en-US" altLang="ko-KR" sz="1200" dirty="0">
                <a:solidFill>
                  <a:srgbClr val="929292"/>
                </a:solidFill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90956" y="3090446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내구성 테스트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90956" y="3429000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</a:rPr>
              <a:t>각 가도마다 노트북을 올려놓고 </a:t>
            </a:r>
            <a:r>
              <a:rPr lang="en-US" altLang="ko-KR" sz="1200" dirty="0">
                <a:solidFill>
                  <a:srgbClr val="929292"/>
                </a:solidFill>
              </a:rPr>
              <a:t>1</a:t>
            </a:r>
            <a:r>
              <a:rPr lang="ko-KR" altLang="en-US" sz="1200" dirty="0">
                <a:solidFill>
                  <a:srgbClr val="929292"/>
                </a:solidFill>
              </a:rPr>
              <a:t>시간 정도 경과를 지켜 </a:t>
            </a:r>
            <a:r>
              <a:rPr lang="ko-KR" altLang="en-US" sz="1200" dirty="0" smtClean="0">
                <a:solidFill>
                  <a:srgbClr val="929292"/>
                </a:solidFill>
              </a:rPr>
              <a:t>보았습니다</a:t>
            </a:r>
            <a:r>
              <a:rPr lang="en-US" altLang="ko-KR" sz="1200" dirty="0">
                <a:solidFill>
                  <a:srgbClr val="929292"/>
                </a:solidFill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90956" y="4064188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방열량</a:t>
            </a:r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90956" y="4396852"/>
            <a:ext cx="686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영화를 틀어 놓고 노트북 거치대에 노트북을 올려놓았을 때와 책상에 노트북을 올려놓았을 때의 발열량을 프로그램을 이용하여  비교하였습니다</a:t>
            </a:r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90956" y="5181355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오픈형 서류함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90956" y="5519909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책을 서류함에 넣어 내구성 테스트 및 저장가능 한 양을 확인하였습니다</a:t>
            </a:r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</a:t>
            </a:r>
            <a:endParaRPr lang="ko-KR" altLang="en-US" sz="16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244375" y="1751745"/>
            <a:ext cx="2828540" cy="4106718"/>
            <a:chOff x="1055689" y="1911606"/>
            <a:chExt cx="2828540" cy="4106718"/>
          </a:xfrm>
        </p:grpSpPr>
        <p:grpSp>
          <p:nvGrpSpPr>
            <p:cNvPr id="126" name="그룹 125"/>
            <p:cNvGrpSpPr/>
            <p:nvPr/>
          </p:nvGrpSpPr>
          <p:grpSpPr>
            <a:xfrm>
              <a:off x="1055689" y="2996461"/>
              <a:ext cx="2828540" cy="919077"/>
              <a:chOff x="1055689" y="2996461"/>
              <a:chExt cx="2828540" cy="919077"/>
            </a:xfrm>
          </p:grpSpPr>
          <p:sp>
            <p:nvSpPr>
              <p:cNvPr id="144" name="갈매기형 수장 143"/>
              <p:cNvSpPr/>
              <p:nvPr/>
            </p:nvSpPr>
            <p:spPr>
              <a:xfrm>
                <a:off x="1259052" y="2999703"/>
                <a:ext cx="2313813" cy="915835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갈매기형 수장 144"/>
              <p:cNvSpPr/>
              <p:nvPr/>
            </p:nvSpPr>
            <p:spPr>
              <a:xfrm>
                <a:off x="1055689" y="2996461"/>
                <a:ext cx="2313813" cy="915835"/>
              </a:xfrm>
              <a:prstGeom prst="chevron">
                <a:avLst/>
              </a:prstGeom>
              <a:solidFill>
                <a:srgbClr val="9BB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타원 145"/>
              <p:cNvSpPr/>
              <p:nvPr/>
            </p:nvSpPr>
            <p:spPr>
              <a:xfrm>
                <a:off x="3776229" y="3404584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7" name="직선 연결선 146"/>
              <p:cNvCxnSpPr/>
              <p:nvPr/>
            </p:nvCxnSpPr>
            <p:spPr>
              <a:xfrm>
                <a:off x="3369501" y="3458584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/>
              <p:cNvSpPr txBox="1"/>
              <p:nvPr/>
            </p:nvSpPr>
            <p:spPr>
              <a:xfrm>
                <a:off x="1619969" y="3562024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내구성 테스트</a:t>
                </a: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1055689" y="4040296"/>
              <a:ext cx="2828540" cy="923903"/>
              <a:chOff x="1055689" y="4040296"/>
              <a:chExt cx="2828540" cy="923903"/>
            </a:xfrm>
          </p:grpSpPr>
          <p:sp>
            <p:nvSpPr>
              <p:cNvPr id="139" name="갈매기형 수장 138"/>
              <p:cNvSpPr/>
              <p:nvPr/>
            </p:nvSpPr>
            <p:spPr>
              <a:xfrm>
                <a:off x="1271917" y="4042347"/>
                <a:ext cx="2313813" cy="915835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0" name="갈매기형 수장 139"/>
              <p:cNvSpPr/>
              <p:nvPr/>
            </p:nvSpPr>
            <p:spPr>
              <a:xfrm>
                <a:off x="1055689" y="4040296"/>
                <a:ext cx="2313813" cy="915835"/>
              </a:xfrm>
              <a:prstGeom prst="chevron">
                <a:avLst/>
              </a:prstGeom>
              <a:solidFill>
                <a:srgbClr val="F39C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1" name="타원 140"/>
              <p:cNvSpPr/>
              <p:nvPr/>
            </p:nvSpPr>
            <p:spPr>
              <a:xfrm>
                <a:off x="3776229" y="4447454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2" name="직선 연결선 141"/>
              <p:cNvCxnSpPr/>
              <p:nvPr/>
            </p:nvCxnSpPr>
            <p:spPr>
              <a:xfrm>
                <a:off x="3369501" y="4501455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TextBox 142"/>
              <p:cNvSpPr txBox="1"/>
              <p:nvPr/>
            </p:nvSpPr>
            <p:spPr>
              <a:xfrm>
                <a:off x="1565753" y="4625645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 err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방열량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체크</a:t>
                </a:r>
              </a:p>
            </p:txBody>
          </p:sp>
        </p:grpSp>
        <p:grpSp>
          <p:nvGrpSpPr>
            <p:cNvPr id="128" name="그룹 127"/>
            <p:cNvGrpSpPr/>
            <p:nvPr/>
          </p:nvGrpSpPr>
          <p:grpSpPr>
            <a:xfrm>
              <a:off x="1055689" y="5084132"/>
              <a:ext cx="2828540" cy="934192"/>
              <a:chOff x="1055689" y="5084132"/>
              <a:chExt cx="2828540" cy="934192"/>
            </a:xfrm>
          </p:grpSpPr>
          <p:sp>
            <p:nvSpPr>
              <p:cNvPr id="134" name="갈매기형 수장 133"/>
              <p:cNvSpPr/>
              <p:nvPr/>
            </p:nvSpPr>
            <p:spPr>
              <a:xfrm>
                <a:off x="1284782" y="5084991"/>
                <a:ext cx="2313813" cy="915835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5" name="갈매기형 수장 134"/>
              <p:cNvSpPr/>
              <p:nvPr/>
            </p:nvSpPr>
            <p:spPr>
              <a:xfrm>
                <a:off x="1055689" y="5084132"/>
                <a:ext cx="2313813" cy="915835"/>
              </a:xfrm>
              <a:prstGeom prst="chevron">
                <a:avLst/>
              </a:prstGeom>
              <a:solidFill>
                <a:srgbClr val="C03A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3776229" y="5465908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7" name="직선 연결선 136"/>
              <p:cNvCxnSpPr/>
              <p:nvPr/>
            </p:nvCxnSpPr>
            <p:spPr>
              <a:xfrm>
                <a:off x="3369501" y="5519909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1535200" y="5679770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오픈형 서류함</a:t>
                </a:r>
                <a:endParaRPr lang="ko-KR" altLang="en-US" sz="12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1117305" y="1911606"/>
              <a:ext cx="2766924" cy="940854"/>
              <a:chOff x="1117305" y="1911606"/>
              <a:chExt cx="2766924" cy="940854"/>
            </a:xfrm>
          </p:grpSpPr>
          <p:sp>
            <p:nvSpPr>
              <p:cNvPr id="130" name="갈매기형 수장 129"/>
              <p:cNvSpPr/>
              <p:nvPr/>
            </p:nvSpPr>
            <p:spPr>
              <a:xfrm>
                <a:off x="1117305" y="1911606"/>
                <a:ext cx="2313813" cy="91583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1" name="직선 연결선 130"/>
              <p:cNvCxnSpPr/>
              <p:nvPr/>
            </p:nvCxnSpPr>
            <p:spPr>
              <a:xfrm>
                <a:off x="3423501" y="2376897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/>
              <p:cNvSpPr txBox="1"/>
              <p:nvPr/>
            </p:nvSpPr>
            <p:spPr>
              <a:xfrm>
                <a:off x="1565753" y="2513906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각도 설정</a:t>
                </a:r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3776229" y="2322897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150" name="그림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38" y="1755224"/>
            <a:ext cx="589686" cy="589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38" y="2856373"/>
            <a:ext cx="534073" cy="534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01" y="3888503"/>
            <a:ext cx="545698" cy="545698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20" y="4901907"/>
            <a:ext cx="683027" cy="68302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520" y="629228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45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6352661" y="2657417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Hardware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331959" y="4041190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Circuit Analysis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72441" y="1396963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 Table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5939835" y="1996751"/>
            <a:ext cx="41392" cy="407330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/>
          <p:cNvGrpSpPr/>
          <p:nvPr/>
        </p:nvGrpSpPr>
        <p:grpSpPr>
          <a:xfrm>
            <a:off x="4705117" y="2535736"/>
            <a:ext cx="717259" cy="946760"/>
            <a:chOff x="2557290" y="3247324"/>
            <a:chExt cx="2098675" cy="2770187"/>
          </a:xfrm>
          <a:solidFill>
            <a:schemeClr val="bg1">
              <a:lumMod val="65000"/>
            </a:schemeClr>
          </a:solidFill>
        </p:grpSpPr>
        <p:sp>
          <p:nvSpPr>
            <p:cNvPr id="21" name="Freeform 5"/>
            <p:cNvSpPr>
              <a:spLocks noEditPoints="1"/>
            </p:cNvSpPr>
            <p:nvPr/>
          </p:nvSpPr>
          <p:spPr bwMode="auto">
            <a:xfrm>
              <a:off x="2557290" y="3247324"/>
              <a:ext cx="2098675" cy="2770187"/>
            </a:xfrm>
            <a:custGeom>
              <a:avLst/>
              <a:gdLst>
                <a:gd name="T0" fmla="*/ 3101 w 5289"/>
                <a:gd name="T1" fmla="*/ 215 h 6981"/>
                <a:gd name="T2" fmla="*/ 2821 w 5289"/>
                <a:gd name="T3" fmla="*/ 27 h 6981"/>
                <a:gd name="T4" fmla="*/ 2536 w 5289"/>
                <a:gd name="T5" fmla="*/ 10 h 6981"/>
                <a:gd name="T6" fmla="*/ 2234 w 5289"/>
                <a:gd name="T7" fmla="*/ 164 h 6981"/>
                <a:gd name="T8" fmla="*/ 716 w 5289"/>
                <a:gd name="T9" fmla="*/ 241 h 6981"/>
                <a:gd name="T10" fmla="*/ 405 w 5289"/>
                <a:gd name="T11" fmla="*/ 311 h 6981"/>
                <a:gd name="T12" fmla="*/ 142 w 5289"/>
                <a:gd name="T13" fmla="*/ 530 h 6981"/>
                <a:gd name="T14" fmla="*/ 8 w 5289"/>
                <a:gd name="T15" fmla="*/ 848 h 6981"/>
                <a:gd name="T16" fmla="*/ 8 w 5289"/>
                <a:gd name="T17" fmla="*/ 6373 h 6981"/>
                <a:gd name="T18" fmla="*/ 142 w 5289"/>
                <a:gd name="T19" fmla="*/ 6693 h 6981"/>
                <a:gd name="T20" fmla="*/ 405 w 5289"/>
                <a:gd name="T21" fmla="*/ 6910 h 6981"/>
                <a:gd name="T22" fmla="*/ 716 w 5289"/>
                <a:gd name="T23" fmla="*/ 6981 h 6981"/>
                <a:gd name="T24" fmla="*/ 4819 w 5289"/>
                <a:gd name="T25" fmla="*/ 6938 h 6981"/>
                <a:gd name="T26" fmla="*/ 5103 w 5289"/>
                <a:gd name="T27" fmla="*/ 6746 h 6981"/>
                <a:gd name="T28" fmla="*/ 5266 w 5289"/>
                <a:gd name="T29" fmla="*/ 6443 h 6981"/>
                <a:gd name="T30" fmla="*/ 5288 w 5289"/>
                <a:gd name="T31" fmla="*/ 920 h 6981"/>
                <a:gd name="T32" fmla="*/ 5186 w 5289"/>
                <a:gd name="T33" fmla="*/ 586 h 6981"/>
                <a:gd name="T34" fmla="*/ 4945 w 5289"/>
                <a:gd name="T35" fmla="*/ 345 h 6981"/>
                <a:gd name="T36" fmla="*/ 4610 w 5289"/>
                <a:gd name="T37" fmla="*/ 242 h 6981"/>
                <a:gd name="T38" fmla="*/ 2821 w 5289"/>
                <a:gd name="T39" fmla="*/ 270 h 6981"/>
                <a:gd name="T40" fmla="*/ 3012 w 5289"/>
                <a:gd name="T41" fmla="*/ 557 h 6981"/>
                <a:gd name="T42" fmla="*/ 3063 w 5289"/>
                <a:gd name="T43" fmla="*/ 811 h 6981"/>
                <a:gd name="T44" fmla="*/ 3681 w 5289"/>
                <a:gd name="T45" fmla="*/ 850 h 6981"/>
                <a:gd name="T46" fmla="*/ 3715 w 5289"/>
                <a:gd name="T47" fmla="*/ 1030 h 6981"/>
                <a:gd name="T48" fmla="*/ 1654 w 5289"/>
                <a:gd name="T49" fmla="*/ 1084 h 6981"/>
                <a:gd name="T50" fmla="*/ 1554 w 5289"/>
                <a:gd name="T51" fmla="*/ 931 h 6981"/>
                <a:gd name="T52" fmla="*/ 2162 w 5289"/>
                <a:gd name="T53" fmla="*/ 830 h 6981"/>
                <a:gd name="T54" fmla="*/ 2276 w 5289"/>
                <a:gd name="T55" fmla="*/ 716 h 6981"/>
                <a:gd name="T56" fmla="*/ 2359 w 5289"/>
                <a:gd name="T57" fmla="*/ 361 h 6981"/>
                <a:gd name="T58" fmla="*/ 2645 w 5289"/>
                <a:gd name="T59" fmla="*/ 227 h 6981"/>
                <a:gd name="T60" fmla="*/ 3778 w 5289"/>
                <a:gd name="T61" fmla="*/ 1269 h 6981"/>
                <a:gd name="T62" fmla="*/ 3961 w 5289"/>
                <a:gd name="T63" fmla="*/ 994 h 6981"/>
                <a:gd name="T64" fmla="*/ 4579 w 5289"/>
                <a:gd name="T65" fmla="*/ 952 h 6981"/>
                <a:gd name="T66" fmla="*/ 716 w 5289"/>
                <a:gd name="T67" fmla="*/ 6272 h 6981"/>
                <a:gd name="T68" fmla="*/ 716 w 5289"/>
                <a:gd name="T69" fmla="*/ 950 h 6981"/>
                <a:gd name="T70" fmla="*/ 1341 w 5289"/>
                <a:gd name="T71" fmla="*/ 1063 h 6981"/>
                <a:gd name="T72" fmla="*/ 1574 w 5289"/>
                <a:gd name="T73" fmla="*/ 1297 h 6981"/>
                <a:gd name="T74" fmla="*/ 5041 w 5289"/>
                <a:gd name="T75" fmla="*/ 6411 h 6981"/>
                <a:gd name="T76" fmla="*/ 4719 w 5289"/>
                <a:gd name="T77" fmla="*/ 6733 h 6981"/>
                <a:gd name="T78" fmla="*/ 570 w 5289"/>
                <a:gd name="T79" fmla="*/ 6733 h 6981"/>
                <a:gd name="T80" fmla="*/ 247 w 5289"/>
                <a:gd name="T81" fmla="*/ 6411 h 6981"/>
                <a:gd name="T82" fmla="*/ 247 w 5289"/>
                <a:gd name="T83" fmla="*/ 812 h 6981"/>
                <a:gd name="T84" fmla="*/ 570 w 5289"/>
                <a:gd name="T85" fmla="*/ 488 h 6981"/>
                <a:gd name="T86" fmla="*/ 2050 w 5289"/>
                <a:gd name="T87" fmla="*/ 563 h 6981"/>
                <a:gd name="T88" fmla="*/ 1566 w 5289"/>
                <a:gd name="T89" fmla="*/ 621 h 6981"/>
                <a:gd name="T90" fmla="*/ 692 w 5289"/>
                <a:gd name="T91" fmla="*/ 725 h 6981"/>
                <a:gd name="T92" fmla="*/ 510 w 5289"/>
                <a:gd name="T93" fmla="*/ 846 h 6981"/>
                <a:gd name="T94" fmla="*/ 483 w 5289"/>
                <a:gd name="T95" fmla="*/ 6289 h 6981"/>
                <a:gd name="T96" fmla="*/ 604 w 5289"/>
                <a:gd name="T97" fmla="*/ 6470 h 6981"/>
                <a:gd name="T98" fmla="*/ 4597 w 5289"/>
                <a:gd name="T99" fmla="*/ 6498 h 6981"/>
                <a:gd name="T100" fmla="*/ 4778 w 5289"/>
                <a:gd name="T101" fmla="*/ 6376 h 6981"/>
                <a:gd name="T102" fmla="*/ 4806 w 5289"/>
                <a:gd name="T103" fmla="*/ 934 h 6981"/>
                <a:gd name="T104" fmla="*/ 4684 w 5289"/>
                <a:gd name="T105" fmla="*/ 751 h 6981"/>
                <a:gd name="T106" fmla="*/ 3849 w 5289"/>
                <a:gd name="T107" fmla="*/ 697 h 6981"/>
                <a:gd name="T108" fmla="*/ 3240 w 5289"/>
                <a:gd name="T109" fmla="*/ 603 h 6981"/>
                <a:gd name="T110" fmla="*/ 4573 w 5289"/>
                <a:gd name="T111" fmla="*/ 468 h 6981"/>
                <a:gd name="T112" fmla="*/ 4952 w 5289"/>
                <a:gd name="T113" fmla="*/ 645 h 6981"/>
                <a:gd name="T114" fmla="*/ 5063 w 5289"/>
                <a:gd name="T115" fmla="*/ 6265 h 69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289" h="6981">
                  <a:moveTo>
                    <a:pt x="4573" y="241"/>
                  </a:moveTo>
                  <a:lnTo>
                    <a:pt x="3127" y="241"/>
                  </a:lnTo>
                  <a:lnTo>
                    <a:pt x="3124" y="241"/>
                  </a:lnTo>
                  <a:lnTo>
                    <a:pt x="3122" y="241"/>
                  </a:lnTo>
                  <a:lnTo>
                    <a:pt x="3101" y="215"/>
                  </a:lnTo>
                  <a:lnTo>
                    <a:pt x="3056" y="164"/>
                  </a:lnTo>
                  <a:lnTo>
                    <a:pt x="3003" y="121"/>
                  </a:lnTo>
                  <a:lnTo>
                    <a:pt x="2946" y="82"/>
                  </a:lnTo>
                  <a:lnTo>
                    <a:pt x="2886" y="51"/>
                  </a:lnTo>
                  <a:lnTo>
                    <a:pt x="2821" y="27"/>
                  </a:lnTo>
                  <a:lnTo>
                    <a:pt x="2752" y="10"/>
                  </a:lnTo>
                  <a:lnTo>
                    <a:pt x="2681" y="1"/>
                  </a:lnTo>
                  <a:lnTo>
                    <a:pt x="2645" y="0"/>
                  </a:lnTo>
                  <a:lnTo>
                    <a:pt x="2607" y="1"/>
                  </a:lnTo>
                  <a:lnTo>
                    <a:pt x="2536" y="10"/>
                  </a:lnTo>
                  <a:lnTo>
                    <a:pt x="2469" y="27"/>
                  </a:lnTo>
                  <a:lnTo>
                    <a:pt x="2404" y="51"/>
                  </a:lnTo>
                  <a:lnTo>
                    <a:pt x="2342" y="82"/>
                  </a:lnTo>
                  <a:lnTo>
                    <a:pt x="2285" y="121"/>
                  </a:lnTo>
                  <a:lnTo>
                    <a:pt x="2234" y="164"/>
                  </a:lnTo>
                  <a:lnTo>
                    <a:pt x="2187" y="215"/>
                  </a:lnTo>
                  <a:lnTo>
                    <a:pt x="2166" y="241"/>
                  </a:lnTo>
                  <a:lnTo>
                    <a:pt x="2164" y="241"/>
                  </a:lnTo>
                  <a:lnTo>
                    <a:pt x="2162" y="241"/>
                  </a:lnTo>
                  <a:lnTo>
                    <a:pt x="716" y="241"/>
                  </a:lnTo>
                  <a:lnTo>
                    <a:pt x="678" y="242"/>
                  </a:lnTo>
                  <a:lnTo>
                    <a:pt x="606" y="250"/>
                  </a:lnTo>
                  <a:lnTo>
                    <a:pt x="536" y="263"/>
                  </a:lnTo>
                  <a:lnTo>
                    <a:pt x="470" y="285"/>
                  </a:lnTo>
                  <a:lnTo>
                    <a:pt x="405" y="311"/>
                  </a:lnTo>
                  <a:lnTo>
                    <a:pt x="345" y="345"/>
                  </a:lnTo>
                  <a:lnTo>
                    <a:pt x="288" y="384"/>
                  </a:lnTo>
                  <a:lnTo>
                    <a:pt x="235" y="427"/>
                  </a:lnTo>
                  <a:lnTo>
                    <a:pt x="185" y="476"/>
                  </a:lnTo>
                  <a:lnTo>
                    <a:pt x="142" y="530"/>
                  </a:lnTo>
                  <a:lnTo>
                    <a:pt x="103" y="586"/>
                  </a:lnTo>
                  <a:lnTo>
                    <a:pt x="70" y="646"/>
                  </a:lnTo>
                  <a:lnTo>
                    <a:pt x="43" y="712"/>
                  </a:lnTo>
                  <a:lnTo>
                    <a:pt x="22" y="778"/>
                  </a:lnTo>
                  <a:lnTo>
                    <a:pt x="8" y="848"/>
                  </a:lnTo>
                  <a:lnTo>
                    <a:pt x="1" y="920"/>
                  </a:lnTo>
                  <a:lnTo>
                    <a:pt x="0" y="958"/>
                  </a:lnTo>
                  <a:lnTo>
                    <a:pt x="0" y="6265"/>
                  </a:lnTo>
                  <a:lnTo>
                    <a:pt x="1" y="6301"/>
                  </a:lnTo>
                  <a:lnTo>
                    <a:pt x="8" y="6373"/>
                  </a:lnTo>
                  <a:lnTo>
                    <a:pt x="22" y="6443"/>
                  </a:lnTo>
                  <a:lnTo>
                    <a:pt x="43" y="6511"/>
                  </a:lnTo>
                  <a:lnTo>
                    <a:pt x="70" y="6575"/>
                  </a:lnTo>
                  <a:lnTo>
                    <a:pt x="103" y="6636"/>
                  </a:lnTo>
                  <a:lnTo>
                    <a:pt x="142" y="6693"/>
                  </a:lnTo>
                  <a:lnTo>
                    <a:pt x="185" y="6746"/>
                  </a:lnTo>
                  <a:lnTo>
                    <a:pt x="235" y="6794"/>
                  </a:lnTo>
                  <a:lnTo>
                    <a:pt x="288" y="6839"/>
                  </a:lnTo>
                  <a:lnTo>
                    <a:pt x="345" y="6877"/>
                  </a:lnTo>
                  <a:lnTo>
                    <a:pt x="405" y="6910"/>
                  </a:lnTo>
                  <a:lnTo>
                    <a:pt x="470" y="6938"/>
                  </a:lnTo>
                  <a:lnTo>
                    <a:pt x="536" y="6958"/>
                  </a:lnTo>
                  <a:lnTo>
                    <a:pt x="606" y="6973"/>
                  </a:lnTo>
                  <a:lnTo>
                    <a:pt x="678" y="6980"/>
                  </a:lnTo>
                  <a:lnTo>
                    <a:pt x="716" y="6981"/>
                  </a:lnTo>
                  <a:lnTo>
                    <a:pt x="4573" y="6981"/>
                  </a:lnTo>
                  <a:lnTo>
                    <a:pt x="4610" y="6980"/>
                  </a:lnTo>
                  <a:lnTo>
                    <a:pt x="4682" y="6973"/>
                  </a:lnTo>
                  <a:lnTo>
                    <a:pt x="4752" y="6958"/>
                  </a:lnTo>
                  <a:lnTo>
                    <a:pt x="4819" y="6938"/>
                  </a:lnTo>
                  <a:lnTo>
                    <a:pt x="4883" y="6910"/>
                  </a:lnTo>
                  <a:lnTo>
                    <a:pt x="4945" y="6877"/>
                  </a:lnTo>
                  <a:lnTo>
                    <a:pt x="5001" y="6839"/>
                  </a:lnTo>
                  <a:lnTo>
                    <a:pt x="5054" y="6794"/>
                  </a:lnTo>
                  <a:lnTo>
                    <a:pt x="5103" y="6746"/>
                  </a:lnTo>
                  <a:lnTo>
                    <a:pt x="5147" y="6693"/>
                  </a:lnTo>
                  <a:lnTo>
                    <a:pt x="5186" y="6636"/>
                  </a:lnTo>
                  <a:lnTo>
                    <a:pt x="5218" y="6575"/>
                  </a:lnTo>
                  <a:lnTo>
                    <a:pt x="5246" y="6511"/>
                  </a:lnTo>
                  <a:lnTo>
                    <a:pt x="5266" y="6443"/>
                  </a:lnTo>
                  <a:lnTo>
                    <a:pt x="5281" y="6373"/>
                  </a:lnTo>
                  <a:lnTo>
                    <a:pt x="5288" y="6301"/>
                  </a:lnTo>
                  <a:lnTo>
                    <a:pt x="5289" y="6265"/>
                  </a:lnTo>
                  <a:lnTo>
                    <a:pt x="5289" y="958"/>
                  </a:lnTo>
                  <a:lnTo>
                    <a:pt x="5288" y="920"/>
                  </a:lnTo>
                  <a:lnTo>
                    <a:pt x="5281" y="848"/>
                  </a:lnTo>
                  <a:lnTo>
                    <a:pt x="5266" y="778"/>
                  </a:lnTo>
                  <a:lnTo>
                    <a:pt x="5246" y="712"/>
                  </a:lnTo>
                  <a:lnTo>
                    <a:pt x="5218" y="646"/>
                  </a:lnTo>
                  <a:lnTo>
                    <a:pt x="5186" y="586"/>
                  </a:lnTo>
                  <a:lnTo>
                    <a:pt x="5147" y="530"/>
                  </a:lnTo>
                  <a:lnTo>
                    <a:pt x="5103" y="476"/>
                  </a:lnTo>
                  <a:lnTo>
                    <a:pt x="5054" y="427"/>
                  </a:lnTo>
                  <a:lnTo>
                    <a:pt x="5001" y="384"/>
                  </a:lnTo>
                  <a:lnTo>
                    <a:pt x="4945" y="345"/>
                  </a:lnTo>
                  <a:lnTo>
                    <a:pt x="4883" y="311"/>
                  </a:lnTo>
                  <a:lnTo>
                    <a:pt x="4819" y="285"/>
                  </a:lnTo>
                  <a:lnTo>
                    <a:pt x="4752" y="263"/>
                  </a:lnTo>
                  <a:lnTo>
                    <a:pt x="4682" y="250"/>
                  </a:lnTo>
                  <a:lnTo>
                    <a:pt x="4610" y="242"/>
                  </a:lnTo>
                  <a:lnTo>
                    <a:pt x="4573" y="241"/>
                  </a:lnTo>
                  <a:close/>
                  <a:moveTo>
                    <a:pt x="2645" y="227"/>
                  </a:moveTo>
                  <a:lnTo>
                    <a:pt x="2682" y="228"/>
                  </a:lnTo>
                  <a:lnTo>
                    <a:pt x="2754" y="242"/>
                  </a:lnTo>
                  <a:lnTo>
                    <a:pt x="2821" y="270"/>
                  </a:lnTo>
                  <a:lnTo>
                    <a:pt x="2880" y="310"/>
                  </a:lnTo>
                  <a:lnTo>
                    <a:pt x="2929" y="361"/>
                  </a:lnTo>
                  <a:lnTo>
                    <a:pt x="2969" y="420"/>
                  </a:lnTo>
                  <a:lnTo>
                    <a:pt x="2998" y="486"/>
                  </a:lnTo>
                  <a:lnTo>
                    <a:pt x="3012" y="557"/>
                  </a:lnTo>
                  <a:lnTo>
                    <a:pt x="3013" y="596"/>
                  </a:lnTo>
                  <a:lnTo>
                    <a:pt x="3013" y="716"/>
                  </a:lnTo>
                  <a:lnTo>
                    <a:pt x="3015" y="739"/>
                  </a:lnTo>
                  <a:lnTo>
                    <a:pt x="3033" y="780"/>
                  </a:lnTo>
                  <a:lnTo>
                    <a:pt x="3063" y="811"/>
                  </a:lnTo>
                  <a:lnTo>
                    <a:pt x="3104" y="827"/>
                  </a:lnTo>
                  <a:lnTo>
                    <a:pt x="3127" y="830"/>
                  </a:lnTo>
                  <a:lnTo>
                    <a:pt x="3609" y="830"/>
                  </a:lnTo>
                  <a:lnTo>
                    <a:pt x="3634" y="831"/>
                  </a:lnTo>
                  <a:lnTo>
                    <a:pt x="3681" y="850"/>
                  </a:lnTo>
                  <a:lnTo>
                    <a:pt x="3715" y="885"/>
                  </a:lnTo>
                  <a:lnTo>
                    <a:pt x="3736" y="931"/>
                  </a:lnTo>
                  <a:lnTo>
                    <a:pt x="3737" y="958"/>
                  </a:lnTo>
                  <a:lnTo>
                    <a:pt x="3736" y="983"/>
                  </a:lnTo>
                  <a:lnTo>
                    <a:pt x="3715" y="1030"/>
                  </a:lnTo>
                  <a:lnTo>
                    <a:pt x="3681" y="1064"/>
                  </a:lnTo>
                  <a:lnTo>
                    <a:pt x="3634" y="1084"/>
                  </a:lnTo>
                  <a:lnTo>
                    <a:pt x="3609" y="1086"/>
                  </a:lnTo>
                  <a:lnTo>
                    <a:pt x="1680" y="1086"/>
                  </a:lnTo>
                  <a:lnTo>
                    <a:pt x="1654" y="1084"/>
                  </a:lnTo>
                  <a:lnTo>
                    <a:pt x="1608" y="1064"/>
                  </a:lnTo>
                  <a:lnTo>
                    <a:pt x="1573" y="1030"/>
                  </a:lnTo>
                  <a:lnTo>
                    <a:pt x="1554" y="983"/>
                  </a:lnTo>
                  <a:lnTo>
                    <a:pt x="1552" y="958"/>
                  </a:lnTo>
                  <a:lnTo>
                    <a:pt x="1554" y="931"/>
                  </a:lnTo>
                  <a:lnTo>
                    <a:pt x="1573" y="885"/>
                  </a:lnTo>
                  <a:lnTo>
                    <a:pt x="1608" y="850"/>
                  </a:lnTo>
                  <a:lnTo>
                    <a:pt x="1654" y="831"/>
                  </a:lnTo>
                  <a:lnTo>
                    <a:pt x="1680" y="830"/>
                  </a:lnTo>
                  <a:lnTo>
                    <a:pt x="2162" y="830"/>
                  </a:lnTo>
                  <a:lnTo>
                    <a:pt x="2185" y="827"/>
                  </a:lnTo>
                  <a:lnTo>
                    <a:pt x="2226" y="811"/>
                  </a:lnTo>
                  <a:lnTo>
                    <a:pt x="2256" y="780"/>
                  </a:lnTo>
                  <a:lnTo>
                    <a:pt x="2273" y="739"/>
                  </a:lnTo>
                  <a:lnTo>
                    <a:pt x="2276" y="716"/>
                  </a:lnTo>
                  <a:lnTo>
                    <a:pt x="2276" y="596"/>
                  </a:lnTo>
                  <a:lnTo>
                    <a:pt x="2277" y="557"/>
                  </a:lnTo>
                  <a:lnTo>
                    <a:pt x="2291" y="486"/>
                  </a:lnTo>
                  <a:lnTo>
                    <a:pt x="2319" y="420"/>
                  </a:lnTo>
                  <a:lnTo>
                    <a:pt x="2359" y="361"/>
                  </a:lnTo>
                  <a:lnTo>
                    <a:pt x="2410" y="310"/>
                  </a:lnTo>
                  <a:lnTo>
                    <a:pt x="2469" y="270"/>
                  </a:lnTo>
                  <a:lnTo>
                    <a:pt x="2535" y="242"/>
                  </a:lnTo>
                  <a:lnTo>
                    <a:pt x="2606" y="228"/>
                  </a:lnTo>
                  <a:lnTo>
                    <a:pt x="2645" y="227"/>
                  </a:lnTo>
                  <a:close/>
                  <a:moveTo>
                    <a:pt x="1680" y="1312"/>
                  </a:moveTo>
                  <a:lnTo>
                    <a:pt x="3609" y="1312"/>
                  </a:lnTo>
                  <a:lnTo>
                    <a:pt x="3645" y="1310"/>
                  </a:lnTo>
                  <a:lnTo>
                    <a:pt x="3714" y="1297"/>
                  </a:lnTo>
                  <a:lnTo>
                    <a:pt x="3778" y="1269"/>
                  </a:lnTo>
                  <a:lnTo>
                    <a:pt x="3834" y="1231"/>
                  </a:lnTo>
                  <a:lnTo>
                    <a:pt x="3883" y="1183"/>
                  </a:lnTo>
                  <a:lnTo>
                    <a:pt x="3920" y="1127"/>
                  </a:lnTo>
                  <a:lnTo>
                    <a:pt x="3948" y="1063"/>
                  </a:lnTo>
                  <a:lnTo>
                    <a:pt x="3961" y="994"/>
                  </a:lnTo>
                  <a:lnTo>
                    <a:pt x="3963" y="958"/>
                  </a:lnTo>
                  <a:lnTo>
                    <a:pt x="3962" y="954"/>
                  </a:lnTo>
                  <a:lnTo>
                    <a:pt x="3962" y="950"/>
                  </a:lnTo>
                  <a:lnTo>
                    <a:pt x="4573" y="950"/>
                  </a:lnTo>
                  <a:lnTo>
                    <a:pt x="4579" y="952"/>
                  </a:lnTo>
                  <a:lnTo>
                    <a:pt x="4581" y="958"/>
                  </a:lnTo>
                  <a:lnTo>
                    <a:pt x="4581" y="6265"/>
                  </a:lnTo>
                  <a:lnTo>
                    <a:pt x="4579" y="6271"/>
                  </a:lnTo>
                  <a:lnTo>
                    <a:pt x="4573" y="6272"/>
                  </a:lnTo>
                  <a:lnTo>
                    <a:pt x="716" y="6272"/>
                  </a:lnTo>
                  <a:lnTo>
                    <a:pt x="710" y="6271"/>
                  </a:lnTo>
                  <a:lnTo>
                    <a:pt x="709" y="6265"/>
                  </a:lnTo>
                  <a:lnTo>
                    <a:pt x="709" y="958"/>
                  </a:lnTo>
                  <a:lnTo>
                    <a:pt x="710" y="952"/>
                  </a:lnTo>
                  <a:lnTo>
                    <a:pt x="716" y="950"/>
                  </a:lnTo>
                  <a:lnTo>
                    <a:pt x="1326" y="950"/>
                  </a:lnTo>
                  <a:lnTo>
                    <a:pt x="1326" y="954"/>
                  </a:lnTo>
                  <a:lnTo>
                    <a:pt x="1326" y="958"/>
                  </a:lnTo>
                  <a:lnTo>
                    <a:pt x="1327" y="994"/>
                  </a:lnTo>
                  <a:lnTo>
                    <a:pt x="1341" y="1063"/>
                  </a:lnTo>
                  <a:lnTo>
                    <a:pt x="1368" y="1127"/>
                  </a:lnTo>
                  <a:lnTo>
                    <a:pt x="1407" y="1183"/>
                  </a:lnTo>
                  <a:lnTo>
                    <a:pt x="1455" y="1231"/>
                  </a:lnTo>
                  <a:lnTo>
                    <a:pt x="1511" y="1269"/>
                  </a:lnTo>
                  <a:lnTo>
                    <a:pt x="1574" y="1297"/>
                  </a:lnTo>
                  <a:lnTo>
                    <a:pt x="1644" y="1310"/>
                  </a:lnTo>
                  <a:lnTo>
                    <a:pt x="1680" y="1312"/>
                  </a:lnTo>
                  <a:close/>
                  <a:moveTo>
                    <a:pt x="5063" y="6265"/>
                  </a:moveTo>
                  <a:lnTo>
                    <a:pt x="5062" y="6314"/>
                  </a:lnTo>
                  <a:lnTo>
                    <a:pt x="5041" y="6411"/>
                  </a:lnTo>
                  <a:lnTo>
                    <a:pt x="5004" y="6499"/>
                  </a:lnTo>
                  <a:lnTo>
                    <a:pt x="4952" y="6576"/>
                  </a:lnTo>
                  <a:lnTo>
                    <a:pt x="4884" y="6643"/>
                  </a:lnTo>
                  <a:lnTo>
                    <a:pt x="4807" y="6695"/>
                  </a:lnTo>
                  <a:lnTo>
                    <a:pt x="4719" y="6733"/>
                  </a:lnTo>
                  <a:lnTo>
                    <a:pt x="4623" y="6753"/>
                  </a:lnTo>
                  <a:lnTo>
                    <a:pt x="4573" y="6754"/>
                  </a:lnTo>
                  <a:lnTo>
                    <a:pt x="716" y="6754"/>
                  </a:lnTo>
                  <a:lnTo>
                    <a:pt x="665" y="6753"/>
                  </a:lnTo>
                  <a:lnTo>
                    <a:pt x="570" y="6733"/>
                  </a:lnTo>
                  <a:lnTo>
                    <a:pt x="482" y="6695"/>
                  </a:lnTo>
                  <a:lnTo>
                    <a:pt x="404" y="6643"/>
                  </a:lnTo>
                  <a:lnTo>
                    <a:pt x="337" y="6576"/>
                  </a:lnTo>
                  <a:lnTo>
                    <a:pt x="284" y="6499"/>
                  </a:lnTo>
                  <a:lnTo>
                    <a:pt x="247" y="6411"/>
                  </a:lnTo>
                  <a:lnTo>
                    <a:pt x="228" y="6314"/>
                  </a:lnTo>
                  <a:lnTo>
                    <a:pt x="226" y="6265"/>
                  </a:lnTo>
                  <a:lnTo>
                    <a:pt x="226" y="958"/>
                  </a:lnTo>
                  <a:lnTo>
                    <a:pt x="228" y="907"/>
                  </a:lnTo>
                  <a:lnTo>
                    <a:pt x="247" y="812"/>
                  </a:lnTo>
                  <a:lnTo>
                    <a:pt x="284" y="724"/>
                  </a:lnTo>
                  <a:lnTo>
                    <a:pt x="337" y="645"/>
                  </a:lnTo>
                  <a:lnTo>
                    <a:pt x="404" y="579"/>
                  </a:lnTo>
                  <a:lnTo>
                    <a:pt x="482" y="526"/>
                  </a:lnTo>
                  <a:lnTo>
                    <a:pt x="570" y="488"/>
                  </a:lnTo>
                  <a:lnTo>
                    <a:pt x="665" y="469"/>
                  </a:lnTo>
                  <a:lnTo>
                    <a:pt x="716" y="468"/>
                  </a:lnTo>
                  <a:lnTo>
                    <a:pt x="2064" y="468"/>
                  </a:lnTo>
                  <a:lnTo>
                    <a:pt x="2056" y="498"/>
                  </a:lnTo>
                  <a:lnTo>
                    <a:pt x="2050" y="563"/>
                  </a:lnTo>
                  <a:lnTo>
                    <a:pt x="2049" y="596"/>
                  </a:lnTo>
                  <a:lnTo>
                    <a:pt x="2049" y="603"/>
                  </a:lnTo>
                  <a:lnTo>
                    <a:pt x="1680" y="603"/>
                  </a:lnTo>
                  <a:lnTo>
                    <a:pt x="1640" y="604"/>
                  </a:lnTo>
                  <a:lnTo>
                    <a:pt x="1566" y="621"/>
                  </a:lnTo>
                  <a:lnTo>
                    <a:pt x="1498" y="653"/>
                  </a:lnTo>
                  <a:lnTo>
                    <a:pt x="1439" y="697"/>
                  </a:lnTo>
                  <a:lnTo>
                    <a:pt x="1414" y="724"/>
                  </a:lnTo>
                  <a:lnTo>
                    <a:pt x="716" y="724"/>
                  </a:lnTo>
                  <a:lnTo>
                    <a:pt x="692" y="725"/>
                  </a:lnTo>
                  <a:lnTo>
                    <a:pt x="646" y="733"/>
                  </a:lnTo>
                  <a:lnTo>
                    <a:pt x="604" y="751"/>
                  </a:lnTo>
                  <a:lnTo>
                    <a:pt x="566" y="777"/>
                  </a:lnTo>
                  <a:lnTo>
                    <a:pt x="535" y="808"/>
                  </a:lnTo>
                  <a:lnTo>
                    <a:pt x="510" y="846"/>
                  </a:lnTo>
                  <a:lnTo>
                    <a:pt x="492" y="888"/>
                  </a:lnTo>
                  <a:lnTo>
                    <a:pt x="483" y="934"/>
                  </a:lnTo>
                  <a:lnTo>
                    <a:pt x="482" y="958"/>
                  </a:lnTo>
                  <a:lnTo>
                    <a:pt x="482" y="6265"/>
                  </a:lnTo>
                  <a:lnTo>
                    <a:pt x="483" y="6289"/>
                  </a:lnTo>
                  <a:lnTo>
                    <a:pt x="492" y="6334"/>
                  </a:lnTo>
                  <a:lnTo>
                    <a:pt x="510" y="6376"/>
                  </a:lnTo>
                  <a:lnTo>
                    <a:pt x="535" y="6413"/>
                  </a:lnTo>
                  <a:lnTo>
                    <a:pt x="566" y="6444"/>
                  </a:lnTo>
                  <a:lnTo>
                    <a:pt x="604" y="6470"/>
                  </a:lnTo>
                  <a:lnTo>
                    <a:pt x="646" y="6488"/>
                  </a:lnTo>
                  <a:lnTo>
                    <a:pt x="692" y="6498"/>
                  </a:lnTo>
                  <a:lnTo>
                    <a:pt x="716" y="6499"/>
                  </a:lnTo>
                  <a:lnTo>
                    <a:pt x="4573" y="6499"/>
                  </a:lnTo>
                  <a:lnTo>
                    <a:pt x="4597" y="6498"/>
                  </a:lnTo>
                  <a:lnTo>
                    <a:pt x="4642" y="6488"/>
                  </a:lnTo>
                  <a:lnTo>
                    <a:pt x="4684" y="6470"/>
                  </a:lnTo>
                  <a:lnTo>
                    <a:pt x="4722" y="6444"/>
                  </a:lnTo>
                  <a:lnTo>
                    <a:pt x="4753" y="6413"/>
                  </a:lnTo>
                  <a:lnTo>
                    <a:pt x="4778" y="6376"/>
                  </a:lnTo>
                  <a:lnTo>
                    <a:pt x="4796" y="6334"/>
                  </a:lnTo>
                  <a:lnTo>
                    <a:pt x="4806" y="6289"/>
                  </a:lnTo>
                  <a:lnTo>
                    <a:pt x="4807" y="6265"/>
                  </a:lnTo>
                  <a:lnTo>
                    <a:pt x="4807" y="958"/>
                  </a:lnTo>
                  <a:lnTo>
                    <a:pt x="4806" y="934"/>
                  </a:lnTo>
                  <a:lnTo>
                    <a:pt x="4796" y="888"/>
                  </a:lnTo>
                  <a:lnTo>
                    <a:pt x="4778" y="846"/>
                  </a:lnTo>
                  <a:lnTo>
                    <a:pt x="4753" y="808"/>
                  </a:lnTo>
                  <a:lnTo>
                    <a:pt x="4722" y="777"/>
                  </a:lnTo>
                  <a:lnTo>
                    <a:pt x="4684" y="751"/>
                  </a:lnTo>
                  <a:lnTo>
                    <a:pt x="4642" y="733"/>
                  </a:lnTo>
                  <a:lnTo>
                    <a:pt x="4597" y="725"/>
                  </a:lnTo>
                  <a:lnTo>
                    <a:pt x="4573" y="724"/>
                  </a:lnTo>
                  <a:lnTo>
                    <a:pt x="3874" y="724"/>
                  </a:lnTo>
                  <a:lnTo>
                    <a:pt x="3849" y="697"/>
                  </a:lnTo>
                  <a:lnTo>
                    <a:pt x="3790" y="653"/>
                  </a:lnTo>
                  <a:lnTo>
                    <a:pt x="3722" y="621"/>
                  </a:lnTo>
                  <a:lnTo>
                    <a:pt x="3648" y="604"/>
                  </a:lnTo>
                  <a:lnTo>
                    <a:pt x="3609" y="603"/>
                  </a:lnTo>
                  <a:lnTo>
                    <a:pt x="3240" y="603"/>
                  </a:lnTo>
                  <a:lnTo>
                    <a:pt x="3240" y="596"/>
                  </a:lnTo>
                  <a:lnTo>
                    <a:pt x="3239" y="563"/>
                  </a:lnTo>
                  <a:lnTo>
                    <a:pt x="3232" y="498"/>
                  </a:lnTo>
                  <a:lnTo>
                    <a:pt x="3226" y="468"/>
                  </a:lnTo>
                  <a:lnTo>
                    <a:pt x="4573" y="468"/>
                  </a:lnTo>
                  <a:lnTo>
                    <a:pt x="4623" y="469"/>
                  </a:lnTo>
                  <a:lnTo>
                    <a:pt x="4719" y="488"/>
                  </a:lnTo>
                  <a:lnTo>
                    <a:pt x="4807" y="526"/>
                  </a:lnTo>
                  <a:lnTo>
                    <a:pt x="4884" y="579"/>
                  </a:lnTo>
                  <a:lnTo>
                    <a:pt x="4952" y="645"/>
                  </a:lnTo>
                  <a:lnTo>
                    <a:pt x="5004" y="724"/>
                  </a:lnTo>
                  <a:lnTo>
                    <a:pt x="5041" y="812"/>
                  </a:lnTo>
                  <a:lnTo>
                    <a:pt x="5062" y="907"/>
                  </a:lnTo>
                  <a:lnTo>
                    <a:pt x="5063" y="958"/>
                  </a:lnTo>
                  <a:lnTo>
                    <a:pt x="5063" y="62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3" name="Freeform 6"/>
            <p:cNvSpPr>
              <a:spLocks/>
            </p:cNvSpPr>
            <p:nvPr/>
          </p:nvSpPr>
          <p:spPr bwMode="auto">
            <a:xfrm>
              <a:off x="3562177" y="3439411"/>
              <a:ext cx="88900" cy="185737"/>
            </a:xfrm>
            <a:custGeom>
              <a:avLst/>
              <a:gdLst>
                <a:gd name="T0" fmla="*/ 114 w 227"/>
                <a:gd name="T1" fmla="*/ 468 h 468"/>
                <a:gd name="T2" fmla="*/ 137 w 227"/>
                <a:gd name="T3" fmla="*/ 466 h 468"/>
                <a:gd name="T4" fmla="*/ 177 w 227"/>
                <a:gd name="T5" fmla="*/ 449 h 468"/>
                <a:gd name="T6" fmla="*/ 208 w 227"/>
                <a:gd name="T7" fmla="*/ 419 h 468"/>
                <a:gd name="T8" fmla="*/ 225 w 227"/>
                <a:gd name="T9" fmla="*/ 378 h 468"/>
                <a:gd name="T10" fmla="*/ 227 w 227"/>
                <a:gd name="T11" fmla="*/ 355 h 468"/>
                <a:gd name="T12" fmla="*/ 227 w 227"/>
                <a:gd name="T13" fmla="*/ 114 h 468"/>
                <a:gd name="T14" fmla="*/ 225 w 227"/>
                <a:gd name="T15" fmla="*/ 91 h 468"/>
                <a:gd name="T16" fmla="*/ 208 w 227"/>
                <a:gd name="T17" fmla="*/ 50 h 468"/>
                <a:gd name="T18" fmla="*/ 177 w 227"/>
                <a:gd name="T19" fmla="*/ 20 h 468"/>
                <a:gd name="T20" fmla="*/ 137 w 227"/>
                <a:gd name="T21" fmla="*/ 2 h 468"/>
                <a:gd name="T22" fmla="*/ 114 w 227"/>
                <a:gd name="T23" fmla="*/ 0 h 468"/>
                <a:gd name="T24" fmla="*/ 91 w 227"/>
                <a:gd name="T25" fmla="*/ 2 h 468"/>
                <a:gd name="T26" fmla="*/ 50 w 227"/>
                <a:gd name="T27" fmla="*/ 20 h 468"/>
                <a:gd name="T28" fmla="*/ 20 w 227"/>
                <a:gd name="T29" fmla="*/ 50 h 468"/>
                <a:gd name="T30" fmla="*/ 1 w 227"/>
                <a:gd name="T31" fmla="*/ 91 h 468"/>
                <a:gd name="T32" fmla="*/ 0 w 227"/>
                <a:gd name="T33" fmla="*/ 114 h 468"/>
                <a:gd name="T34" fmla="*/ 0 w 227"/>
                <a:gd name="T35" fmla="*/ 355 h 468"/>
                <a:gd name="T36" fmla="*/ 1 w 227"/>
                <a:gd name="T37" fmla="*/ 378 h 468"/>
                <a:gd name="T38" fmla="*/ 20 w 227"/>
                <a:gd name="T39" fmla="*/ 419 h 468"/>
                <a:gd name="T40" fmla="*/ 50 w 227"/>
                <a:gd name="T41" fmla="*/ 449 h 468"/>
                <a:gd name="T42" fmla="*/ 91 w 227"/>
                <a:gd name="T43" fmla="*/ 466 h 468"/>
                <a:gd name="T44" fmla="*/ 114 w 227"/>
                <a:gd name="T4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468">
                  <a:moveTo>
                    <a:pt x="114" y="468"/>
                  </a:moveTo>
                  <a:lnTo>
                    <a:pt x="137" y="466"/>
                  </a:lnTo>
                  <a:lnTo>
                    <a:pt x="177" y="449"/>
                  </a:lnTo>
                  <a:lnTo>
                    <a:pt x="208" y="419"/>
                  </a:lnTo>
                  <a:lnTo>
                    <a:pt x="225" y="378"/>
                  </a:lnTo>
                  <a:lnTo>
                    <a:pt x="227" y="355"/>
                  </a:lnTo>
                  <a:lnTo>
                    <a:pt x="227" y="114"/>
                  </a:lnTo>
                  <a:lnTo>
                    <a:pt x="225" y="91"/>
                  </a:lnTo>
                  <a:lnTo>
                    <a:pt x="208" y="50"/>
                  </a:lnTo>
                  <a:lnTo>
                    <a:pt x="177" y="20"/>
                  </a:lnTo>
                  <a:lnTo>
                    <a:pt x="137" y="2"/>
                  </a:lnTo>
                  <a:lnTo>
                    <a:pt x="114" y="0"/>
                  </a:lnTo>
                  <a:lnTo>
                    <a:pt x="91" y="2"/>
                  </a:lnTo>
                  <a:lnTo>
                    <a:pt x="50" y="20"/>
                  </a:lnTo>
                  <a:lnTo>
                    <a:pt x="20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0" y="355"/>
                  </a:lnTo>
                  <a:lnTo>
                    <a:pt x="1" y="378"/>
                  </a:lnTo>
                  <a:lnTo>
                    <a:pt x="20" y="419"/>
                  </a:lnTo>
                  <a:lnTo>
                    <a:pt x="50" y="449"/>
                  </a:lnTo>
                  <a:lnTo>
                    <a:pt x="91" y="466"/>
                  </a:lnTo>
                  <a:lnTo>
                    <a:pt x="114" y="4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6" name="Freeform 7"/>
            <p:cNvSpPr>
              <a:spLocks/>
            </p:cNvSpPr>
            <p:nvPr/>
          </p:nvSpPr>
          <p:spPr bwMode="auto">
            <a:xfrm>
              <a:off x="3514552" y="4204586"/>
              <a:ext cx="663575" cy="90487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7" name="Freeform 8"/>
            <p:cNvSpPr>
              <a:spLocks/>
            </p:cNvSpPr>
            <p:nvPr/>
          </p:nvSpPr>
          <p:spPr bwMode="auto">
            <a:xfrm>
              <a:off x="3036715" y="4109336"/>
              <a:ext cx="374650" cy="280987"/>
            </a:xfrm>
            <a:custGeom>
              <a:avLst/>
              <a:gdLst>
                <a:gd name="T0" fmla="*/ 32 w 947"/>
                <a:gd name="T1" fmla="*/ 273 h 708"/>
                <a:gd name="T2" fmla="*/ 17 w 947"/>
                <a:gd name="T3" fmla="*/ 291 h 708"/>
                <a:gd name="T4" fmla="*/ 0 w 947"/>
                <a:gd name="T5" fmla="*/ 332 h 708"/>
                <a:gd name="T6" fmla="*/ 0 w 947"/>
                <a:gd name="T7" fmla="*/ 375 h 708"/>
                <a:gd name="T8" fmla="*/ 17 w 947"/>
                <a:gd name="T9" fmla="*/ 416 h 708"/>
                <a:gd name="T10" fmla="*/ 32 w 947"/>
                <a:gd name="T11" fmla="*/ 433 h 708"/>
                <a:gd name="T12" fmla="*/ 273 w 947"/>
                <a:gd name="T13" fmla="*/ 675 h 708"/>
                <a:gd name="T14" fmla="*/ 291 w 947"/>
                <a:gd name="T15" fmla="*/ 690 h 708"/>
                <a:gd name="T16" fmla="*/ 332 w 947"/>
                <a:gd name="T17" fmla="*/ 706 h 708"/>
                <a:gd name="T18" fmla="*/ 354 w 947"/>
                <a:gd name="T19" fmla="*/ 708 h 708"/>
                <a:gd name="T20" fmla="*/ 375 w 947"/>
                <a:gd name="T21" fmla="*/ 706 h 708"/>
                <a:gd name="T22" fmla="*/ 416 w 947"/>
                <a:gd name="T23" fmla="*/ 690 h 708"/>
                <a:gd name="T24" fmla="*/ 433 w 947"/>
                <a:gd name="T25" fmla="*/ 675 h 708"/>
                <a:gd name="T26" fmla="*/ 915 w 947"/>
                <a:gd name="T27" fmla="*/ 192 h 708"/>
                <a:gd name="T28" fmla="*/ 931 w 947"/>
                <a:gd name="T29" fmla="*/ 175 h 708"/>
                <a:gd name="T30" fmla="*/ 947 w 947"/>
                <a:gd name="T31" fmla="*/ 134 h 708"/>
                <a:gd name="T32" fmla="*/ 947 w 947"/>
                <a:gd name="T33" fmla="*/ 91 h 708"/>
                <a:gd name="T34" fmla="*/ 931 w 947"/>
                <a:gd name="T35" fmla="*/ 50 h 708"/>
                <a:gd name="T36" fmla="*/ 915 w 947"/>
                <a:gd name="T37" fmla="*/ 32 h 708"/>
                <a:gd name="T38" fmla="*/ 899 w 947"/>
                <a:gd name="T39" fmla="*/ 17 h 708"/>
                <a:gd name="T40" fmla="*/ 858 w 947"/>
                <a:gd name="T41" fmla="*/ 0 h 708"/>
                <a:gd name="T42" fmla="*/ 814 w 947"/>
                <a:gd name="T43" fmla="*/ 0 h 708"/>
                <a:gd name="T44" fmla="*/ 773 w 947"/>
                <a:gd name="T45" fmla="*/ 17 h 708"/>
                <a:gd name="T46" fmla="*/ 755 w 947"/>
                <a:gd name="T47" fmla="*/ 32 h 708"/>
                <a:gd name="T48" fmla="*/ 354 w 947"/>
                <a:gd name="T49" fmla="*/ 434 h 708"/>
                <a:gd name="T50" fmla="*/ 192 w 947"/>
                <a:gd name="T51" fmla="*/ 273 h 708"/>
                <a:gd name="T52" fmla="*/ 175 w 947"/>
                <a:gd name="T53" fmla="*/ 258 h 708"/>
                <a:gd name="T54" fmla="*/ 134 w 947"/>
                <a:gd name="T55" fmla="*/ 242 h 708"/>
                <a:gd name="T56" fmla="*/ 91 w 947"/>
                <a:gd name="T57" fmla="*/ 242 h 708"/>
                <a:gd name="T58" fmla="*/ 50 w 947"/>
                <a:gd name="T59" fmla="*/ 258 h 708"/>
                <a:gd name="T60" fmla="*/ 32 w 947"/>
                <a:gd name="T61" fmla="*/ 273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32" y="273"/>
                  </a:moveTo>
                  <a:lnTo>
                    <a:pt x="17" y="291"/>
                  </a:lnTo>
                  <a:lnTo>
                    <a:pt x="0" y="332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lnTo>
                    <a:pt x="354" y="434"/>
                  </a:lnTo>
                  <a:lnTo>
                    <a:pt x="192" y="273"/>
                  </a:lnTo>
                  <a:lnTo>
                    <a:pt x="175" y="258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8"/>
                  </a:lnTo>
                  <a:lnTo>
                    <a:pt x="32" y="2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8" name="Freeform 9"/>
            <p:cNvSpPr>
              <a:spLocks/>
            </p:cNvSpPr>
            <p:nvPr/>
          </p:nvSpPr>
          <p:spPr bwMode="auto">
            <a:xfrm>
              <a:off x="3514552" y="4684011"/>
              <a:ext cx="663575" cy="88900"/>
            </a:xfrm>
            <a:custGeom>
              <a:avLst/>
              <a:gdLst>
                <a:gd name="T0" fmla="*/ 113 w 1673"/>
                <a:gd name="T1" fmla="*/ 227 h 227"/>
                <a:gd name="T2" fmla="*/ 1560 w 1673"/>
                <a:gd name="T3" fmla="*/ 227 h 227"/>
                <a:gd name="T4" fmla="*/ 1583 w 1673"/>
                <a:gd name="T5" fmla="*/ 225 h 227"/>
                <a:gd name="T6" fmla="*/ 1623 w 1673"/>
                <a:gd name="T7" fmla="*/ 208 h 227"/>
                <a:gd name="T8" fmla="*/ 1654 w 1673"/>
                <a:gd name="T9" fmla="*/ 178 h 227"/>
                <a:gd name="T10" fmla="*/ 1671 w 1673"/>
                <a:gd name="T11" fmla="*/ 137 h 227"/>
                <a:gd name="T12" fmla="*/ 1673 w 1673"/>
                <a:gd name="T13" fmla="*/ 114 h 227"/>
                <a:gd name="T14" fmla="*/ 1671 w 1673"/>
                <a:gd name="T15" fmla="*/ 91 h 227"/>
                <a:gd name="T16" fmla="*/ 1654 w 1673"/>
                <a:gd name="T17" fmla="*/ 50 h 227"/>
                <a:gd name="T18" fmla="*/ 1623 w 1673"/>
                <a:gd name="T19" fmla="*/ 20 h 227"/>
                <a:gd name="T20" fmla="*/ 1583 w 1673"/>
                <a:gd name="T21" fmla="*/ 2 h 227"/>
                <a:gd name="T22" fmla="*/ 1560 w 1673"/>
                <a:gd name="T23" fmla="*/ 0 h 227"/>
                <a:gd name="T24" fmla="*/ 113 w 1673"/>
                <a:gd name="T25" fmla="*/ 0 h 227"/>
                <a:gd name="T26" fmla="*/ 90 w 1673"/>
                <a:gd name="T27" fmla="*/ 2 h 227"/>
                <a:gd name="T28" fmla="*/ 49 w 1673"/>
                <a:gd name="T29" fmla="*/ 20 h 227"/>
                <a:gd name="T30" fmla="*/ 19 w 1673"/>
                <a:gd name="T31" fmla="*/ 50 h 227"/>
                <a:gd name="T32" fmla="*/ 1 w 1673"/>
                <a:gd name="T33" fmla="*/ 91 h 227"/>
                <a:gd name="T34" fmla="*/ 0 w 1673"/>
                <a:gd name="T35" fmla="*/ 114 h 227"/>
                <a:gd name="T36" fmla="*/ 1 w 1673"/>
                <a:gd name="T37" fmla="*/ 137 h 227"/>
                <a:gd name="T38" fmla="*/ 19 w 1673"/>
                <a:gd name="T39" fmla="*/ 178 h 227"/>
                <a:gd name="T40" fmla="*/ 49 w 1673"/>
                <a:gd name="T41" fmla="*/ 208 h 227"/>
                <a:gd name="T42" fmla="*/ 90 w 1673"/>
                <a:gd name="T43" fmla="*/ 225 h 227"/>
                <a:gd name="T44" fmla="*/ 113 w 1673"/>
                <a:gd name="T45" fmla="*/ 227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7">
                  <a:moveTo>
                    <a:pt x="113" y="227"/>
                  </a:moveTo>
                  <a:lnTo>
                    <a:pt x="1560" y="227"/>
                  </a:lnTo>
                  <a:lnTo>
                    <a:pt x="1583" y="225"/>
                  </a:lnTo>
                  <a:lnTo>
                    <a:pt x="1623" y="208"/>
                  </a:lnTo>
                  <a:lnTo>
                    <a:pt x="1654" y="178"/>
                  </a:lnTo>
                  <a:lnTo>
                    <a:pt x="1671" y="137"/>
                  </a:lnTo>
                  <a:lnTo>
                    <a:pt x="1673" y="114"/>
                  </a:lnTo>
                  <a:lnTo>
                    <a:pt x="1671" y="91"/>
                  </a:lnTo>
                  <a:lnTo>
                    <a:pt x="1654" y="50"/>
                  </a:lnTo>
                  <a:lnTo>
                    <a:pt x="1623" y="20"/>
                  </a:lnTo>
                  <a:lnTo>
                    <a:pt x="1583" y="2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2"/>
                  </a:lnTo>
                  <a:lnTo>
                    <a:pt x="49" y="20"/>
                  </a:lnTo>
                  <a:lnTo>
                    <a:pt x="19" y="50"/>
                  </a:lnTo>
                  <a:lnTo>
                    <a:pt x="1" y="91"/>
                  </a:lnTo>
                  <a:lnTo>
                    <a:pt x="0" y="114"/>
                  </a:lnTo>
                  <a:lnTo>
                    <a:pt x="1" y="137"/>
                  </a:lnTo>
                  <a:lnTo>
                    <a:pt x="19" y="178"/>
                  </a:lnTo>
                  <a:lnTo>
                    <a:pt x="49" y="208"/>
                  </a:lnTo>
                  <a:lnTo>
                    <a:pt x="90" y="225"/>
                  </a:lnTo>
                  <a:lnTo>
                    <a:pt x="113" y="2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9" name="Freeform 10"/>
            <p:cNvSpPr>
              <a:spLocks/>
            </p:cNvSpPr>
            <p:nvPr/>
          </p:nvSpPr>
          <p:spPr bwMode="auto">
            <a:xfrm>
              <a:off x="3036715" y="4588761"/>
              <a:ext cx="374650" cy="280987"/>
            </a:xfrm>
            <a:custGeom>
              <a:avLst/>
              <a:gdLst>
                <a:gd name="T0" fmla="*/ 755 w 947"/>
                <a:gd name="T1" fmla="*/ 32 h 708"/>
                <a:gd name="T2" fmla="*/ 354 w 947"/>
                <a:gd name="T3" fmla="*/ 435 h 708"/>
                <a:gd name="T4" fmla="*/ 192 w 947"/>
                <a:gd name="T5" fmla="*/ 273 h 708"/>
                <a:gd name="T6" fmla="*/ 175 w 947"/>
                <a:gd name="T7" fmla="*/ 259 h 708"/>
                <a:gd name="T8" fmla="*/ 134 w 947"/>
                <a:gd name="T9" fmla="*/ 242 h 708"/>
                <a:gd name="T10" fmla="*/ 91 w 947"/>
                <a:gd name="T11" fmla="*/ 242 h 708"/>
                <a:gd name="T12" fmla="*/ 50 w 947"/>
                <a:gd name="T13" fmla="*/ 259 h 708"/>
                <a:gd name="T14" fmla="*/ 32 w 947"/>
                <a:gd name="T15" fmla="*/ 273 h 708"/>
                <a:gd name="T16" fmla="*/ 17 w 947"/>
                <a:gd name="T17" fmla="*/ 291 h 708"/>
                <a:gd name="T18" fmla="*/ 0 w 947"/>
                <a:gd name="T19" fmla="*/ 332 h 708"/>
                <a:gd name="T20" fmla="*/ 0 w 947"/>
                <a:gd name="T21" fmla="*/ 376 h 708"/>
                <a:gd name="T22" fmla="*/ 17 w 947"/>
                <a:gd name="T23" fmla="*/ 417 h 708"/>
                <a:gd name="T24" fmla="*/ 32 w 947"/>
                <a:gd name="T25" fmla="*/ 433 h 708"/>
                <a:gd name="T26" fmla="*/ 273 w 947"/>
                <a:gd name="T27" fmla="*/ 675 h 708"/>
                <a:gd name="T28" fmla="*/ 291 w 947"/>
                <a:gd name="T29" fmla="*/ 690 h 708"/>
                <a:gd name="T30" fmla="*/ 332 w 947"/>
                <a:gd name="T31" fmla="*/ 706 h 708"/>
                <a:gd name="T32" fmla="*/ 354 w 947"/>
                <a:gd name="T33" fmla="*/ 708 h 708"/>
                <a:gd name="T34" fmla="*/ 375 w 947"/>
                <a:gd name="T35" fmla="*/ 706 h 708"/>
                <a:gd name="T36" fmla="*/ 416 w 947"/>
                <a:gd name="T37" fmla="*/ 690 h 708"/>
                <a:gd name="T38" fmla="*/ 433 w 947"/>
                <a:gd name="T39" fmla="*/ 675 h 708"/>
                <a:gd name="T40" fmla="*/ 915 w 947"/>
                <a:gd name="T41" fmla="*/ 192 h 708"/>
                <a:gd name="T42" fmla="*/ 931 w 947"/>
                <a:gd name="T43" fmla="*/ 175 h 708"/>
                <a:gd name="T44" fmla="*/ 947 w 947"/>
                <a:gd name="T45" fmla="*/ 134 h 708"/>
                <a:gd name="T46" fmla="*/ 947 w 947"/>
                <a:gd name="T47" fmla="*/ 91 h 708"/>
                <a:gd name="T48" fmla="*/ 931 w 947"/>
                <a:gd name="T49" fmla="*/ 50 h 708"/>
                <a:gd name="T50" fmla="*/ 915 w 947"/>
                <a:gd name="T51" fmla="*/ 32 h 708"/>
                <a:gd name="T52" fmla="*/ 899 w 947"/>
                <a:gd name="T53" fmla="*/ 17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7 h 708"/>
                <a:gd name="T60" fmla="*/ 755 w 947"/>
                <a:gd name="T61" fmla="*/ 32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2"/>
                  </a:moveTo>
                  <a:lnTo>
                    <a:pt x="354" y="435"/>
                  </a:lnTo>
                  <a:lnTo>
                    <a:pt x="192" y="273"/>
                  </a:lnTo>
                  <a:lnTo>
                    <a:pt x="175" y="259"/>
                  </a:lnTo>
                  <a:lnTo>
                    <a:pt x="134" y="242"/>
                  </a:lnTo>
                  <a:lnTo>
                    <a:pt x="91" y="242"/>
                  </a:lnTo>
                  <a:lnTo>
                    <a:pt x="50" y="259"/>
                  </a:lnTo>
                  <a:lnTo>
                    <a:pt x="32" y="273"/>
                  </a:lnTo>
                  <a:lnTo>
                    <a:pt x="17" y="291"/>
                  </a:lnTo>
                  <a:lnTo>
                    <a:pt x="0" y="332"/>
                  </a:lnTo>
                  <a:lnTo>
                    <a:pt x="0" y="376"/>
                  </a:lnTo>
                  <a:lnTo>
                    <a:pt x="17" y="417"/>
                  </a:lnTo>
                  <a:lnTo>
                    <a:pt x="32" y="433"/>
                  </a:lnTo>
                  <a:lnTo>
                    <a:pt x="273" y="675"/>
                  </a:lnTo>
                  <a:lnTo>
                    <a:pt x="291" y="690"/>
                  </a:lnTo>
                  <a:lnTo>
                    <a:pt x="332" y="706"/>
                  </a:lnTo>
                  <a:lnTo>
                    <a:pt x="354" y="708"/>
                  </a:lnTo>
                  <a:lnTo>
                    <a:pt x="375" y="706"/>
                  </a:lnTo>
                  <a:lnTo>
                    <a:pt x="416" y="690"/>
                  </a:lnTo>
                  <a:lnTo>
                    <a:pt x="433" y="675"/>
                  </a:lnTo>
                  <a:lnTo>
                    <a:pt x="915" y="192"/>
                  </a:lnTo>
                  <a:lnTo>
                    <a:pt x="931" y="175"/>
                  </a:lnTo>
                  <a:lnTo>
                    <a:pt x="947" y="134"/>
                  </a:lnTo>
                  <a:lnTo>
                    <a:pt x="947" y="91"/>
                  </a:lnTo>
                  <a:lnTo>
                    <a:pt x="931" y="50"/>
                  </a:lnTo>
                  <a:lnTo>
                    <a:pt x="915" y="32"/>
                  </a:lnTo>
                  <a:lnTo>
                    <a:pt x="899" y="17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7"/>
                  </a:lnTo>
                  <a:lnTo>
                    <a:pt x="755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0" name="Freeform 11"/>
            <p:cNvSpPr>
              <a:spLocks/>
            </p:cNvSpPr>
            <p:nvPr/>
          </p:nvSpPr>
          <p:spPr bwMode="auto">
            <a:xfrm>
              <a:off x="3514552" y="5161849"/>
              <a:ext cx="663575" cy="90487"/>
            </a:xfrm>
            <a:custGeom>
              <a:avLst/>
              <a:gdLst>
                <a:gd name="T0" fmla="*/ 113 w 1673"/>
                <a:gd name="T1" fmla="*/ 226 h 226"/>
                <a:gd name="T2" fmla="*/ 1560 w 1673"/>
                <a:gd name="T3" fmla="*/ 226 h 226"/>
                <a:gd name="T4" fmla="*/ 1583 w 1673"/>
                <a:gd name="T5" fmla="*/ 224 h 226"/>
                <a:gd name="T6" fmla="*/ 1623 w 1673"/>
                <a:gd name="T7" fmla="*/ 207 h 226"/>
                <a:gd name="T8" fmla="*/ 1654 w 1673"/>
                <a:gd name="T9" fmla="*/ 177 h 226"/>
                <a:gd name="T10" fmla="*/ 1671 w 1673"/>
                <a:gd name="T11" fmla="*/ 136 h 226"/>
                <a:gd name="T12" fmla="*/ 1673 w 1673"/>
                <a:gd name="T13" fmla="*/ 113 h 226"/>
                <a:gd name="T14" fmla="*/ 1671 w 1673"/>
                <a:gd name="T15" fmla="*/ 90 h 226"/>
                <a:gd name="T16" fmla="*/ 1654 w 1673"/>
                <a:gd name="T17" fmla="*/ 49 h 226"/>
                <a:gd name="T18" fmla="*/ 1623 w 1673"/>
                <a:gd name="T19" fmla="*/ 19 h 226"/>
                <a:gd name="T20" fmla="*/ 1583 w 1673"/>
                <a:gd name="T21" fmla="*/ 1 h 226"/>
                <a:gd name="T22" fmla="*/ 1560 w 1673"/>
                <a:gd name="T23" fmla="*/ 0 h 226"/>
                <a:gd name="T24" fmla="*/ 113 w 1673"/>
                <a:gd name="T25" fmla="*/ 0 h 226"/>
                <a:gd name="T26" fmla="*/ 90 w 1673"/>
                <a:gd name="T27" fmla="*/ 1 h 226"/>
                <a:gd name="T28" fmla="*/ 49 w 1673"/>
                <a:gd name="T29" fmla="*/ 19 h 226"/>
                <a:gd name="T30" fmla="*/ 19 w 1673"/>
                <a:gd name="T31" fmla="*/ 49 h 226"/>
                <a:gd name="T32" fmla="*/ 1 w 1673"/>
                <a:gd name="T33" fmla="*/ 90 h 226"/>
                <a:gd name="T34" fmla="*/ 0 w 1673"/>
                <a:gd name="T35" fmla="*/ 113 h 226"/>
                <a:gd name="T36" fmla="*/ 1 w 1673"/>
                <a:gd name="T37" fmla="*/ 136 h 226"/>
                <a:gd name="T38" fmla="*/ 19 w 1673"/>
                <a:gd name="T39" fmla="*/ 177 h 226"/>
                <a:gd name="T40" fmla="*/ 49 w 1673"/>
                <a:gd name="T41" fmla="*/ 207 h 226"/>
                <a:gd name="T42" fmla="*/ 90 w 1673"/>
                <a:gd name="T43" fmla="*/ 224 h 226"/>
                <a:gd name="T44" fmla="*/ 113 w 1673"/>
                <a:gd name="T4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73" h="226">
                  <a:moveTo>
                    <a:pt x="113" y="226"/>
                  </a:moveTo>
                  <a:lnTo>
                    <a:pt x="1560" y="226"/>
                  </a:lnTo>
                  <a:lnTo>
                    <a:pt x="1583" y="224"/>
                  </a:lnTo>
                  <a:lnTo>
                    <a:pt x="1623" y="207"/>
                  </a:lnTo>
                  <a:lnTo>
                    <a:pt x="1654" y="177"/>
                  </a:lnTo>
                  <a:lnTo>
                    <a:pt x="1671" y="136"/>
                  </a:lnTo>
                  <a:lnTo>
                    <a:pt x="1673" y="113"/>
                  </a:lnTo>
                  <a:lnTo>
                    <a:pt x="1671" y="90"/>
                  </a:lnTo>
                  <a:lnTo>
                    <a:pt x="1654" y="49"/>
                  </a:lnTo>
                  <a:lnTo>
                    <a:pt x="1623" y="19"/>
                  </a:lnTo>
                  <a:lnTo>
                    <a:pt x="1583" y="1"/>
                  </a:lnTo>
                  <a:lnTo>
                    <a:pt x="1560" y="0"/>
                  </a:lnTo>
                  <a:lnTo>
                    <a:pt x="113" y="0"/>
                  </a:lnTo>
                  <a:lnTo>
                    <a:pt x="90" y="1"/>
                  </a:lnTo>
                  <a:lnTo>
                    <a:pt x="49" y="19"/>
                  </a:lnTo>
                  <a:lnTo>
                    <a:pt x="19" y="49"/>
                  </a:lnTo>
                  <a:lnTo>
                    <a:pt x="1" y="90"/>
                  </a:lnTo>
                  <a:lnTo>
                    <a:pt x="0" y="113"/>
                  </a:lnTo>
                  <a:lnTo>
                    <a:pt x="1" y="136"/>
                  </a:lnTo>
                  <a:lnTo>
                    <a:pt x="19" y="177"/>
                  </a:lnTo>
                  <a:lnTo>
                    <a:pt x="49" y="207"/>
                  </a:lnTo>
                  <a:lnTo>
                    <a:pt x="90" y="224"/>
                  </a:lnTo>
                  <a:lnTo>
                    <a:pt x="113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1" name="Freeform 12"/>
            <p:cNvSpPr>
              <a:spLocks/>
            </p:cNvSpPr>
            <p:nvPr/>
          </p:nvSpPr>
          <p:spPr bwMode="auto">
            <a:xfrm>
              <a:off x="3036715" y="5066599"/>
              <a:ext cx="374650" cy="280987"/>
            </a:xfrm>
            <a:custGeom>
              <a:avLst/>
              <a:gdLst>
                <a:gd name="T0" fmla="*/ 755 w 947"/>
                <a:gd name="T1" fmla="*/ 31 h 708"/>
                <a:gd name="T2" fmla="*/ 354 w 947"/>
                <a:gd name="T3" fmla="*/ 434 h 708"/>
                <a:gd name="T4" fmla="*/ 192 w 947"/>
                <a:gd name="T5" fmla="*/ 272 h 708"/>
                <a:gd name="T6" fmla="*/ 175 w 947"/>
                <a:gd name="T7" fmla="*/ 258 h 708"/>
                <a:gd name="T8" fmla="*/ 134 w 947"/>
                <a:gd name="T9" fmla="*/ 241 h 708"/>
                <a:gd name="T10" fmla="*/ 91 w 947"/>
                <a:gd name="T11" fmla="*/ 241 h 708"/>
                <a:gd name="T12" fmla="*/ 50 w 947"/>
                <a:gd name="T13" fmla="*/ 258 h 708"/>
                <a:gd name="T14" fmla="*/ 32 w 947"/>
                <a:gd name="T15" fmla="*/ 272 h 708"/>
                <a:gd name="T16" fmla="*/ 17 w 947"/>
                <a:gd name="T17" fmla="*/ 290 h 708"/>
                <a:gd name="T18" fmla="*/ 0 w 947"/>
                <a:gd name="T19" fmla="*/ 331 h 708"/>
                <a:gd name="T20" fmla="*/ 0 w 947"/>
                <a:gd name="T21" fmla="*/ 375 h 708"/>
                <a:gd name="T22" fmla="*/ 17 w 947"/>
                <a:gd name="T23" fmla="*/ 416 h 708"/>
                <a:gd name="T24" fmla="*/ 32 w 947"/>
                <a:gd name="T25" fmla="*/ 433 h 708"/>
                <a:gd name="T26" fmla="*/ 273 w 947"/>
                <a:gd name="T27" fmla="*/ 674 h 708"/>
                <a:gd name="T28" fmla="*/ 291 w 947"/>
                <a:gd name="T29" fmla="*/ 690 h 708"/>
                <a:gd name="T30" fmla="*/ 332 w 947"/>
                <a:gd name="T31" fmla="*/ 705 h 708"/>
                <a:gd name="T32" fmla="*/ 354 w 947"/>
                <a:gd name="T33" fmla="*/ 708 h 708"/>
                <a:gd name="T34" fmla="*/ 375 w 947"/>
                <a:gd name="T35" fmla="*/ 705 h 708"/>
                <a:gd name="T36" fmla="*/ 416 w 947"/>
                <a:gd name="T37" fmla="*/ 690 h 708"/>
                <a:gd name="T38" fmla="*/ 433 w 947"/>
                <a:gd name="T39" fmla="*/ 674 h 708"/>
                <a:gd name="T40" fmla="*/ 915 w 947"/>
                <a:gd name="T41" fmla="*/ 191 h 708"/>
                <a:gd name="T42" fmla="*/ 931 w 947"/>
                <a:gd name="T43" fmla="*/ 174 h 708"/>
                <a:gd name="T44" fmla="*/ 947 w 947"/>
                <a:gd name="T45" fmla="*/ 133 h 708"/>
                <a:gd name="T46" fmla="*/ 947 w 947"/>
                <a:gd name="T47" fmla="*/ 90 h 708"/>
                <a:gd name="T48" fmla="*/ 931 w 947"/>
                <a:gd name="T49" fmla="*/ 49 h 708"/>
                <a:gd name="T50" fmla="*/ 915 w 947"/>
                <a:gd name="T51" fmla="*/ 31 h 708"/>
                <a:gd name="T52" fmla="*/ 899 w 947"/>
                <a:gd name="T53" fmla="*/ 16 h 708"/>
                <a:gd name="T54" fmla="*/ 858 w 947"/>
                <a:gd name="T55" fmla="*/ 0 h 708"/>
                <a:gd name="T56" fmla="*/ 814 w 947"/>
                <a:gd name="T57" fmla="*/ 0 h 708"/>
                <a:gd name="T58" fmla="*/ 773 w 947"/>
                <a:gd name="T59" fmla="*/ 16 h 708"/>
                <a:gd name="T60" fmla="*/ 755 w 947"/>
                <a:gd name="T61" fmla="*/ 31 h 7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7" h="708">
                  <a:moveTo>
                    <a:pt x="755" y="31"/>
                  </a:moveTo>
                  <a:lnTo>
                    <a:pt x="354" y="434"/>
                  </a:lnTo>
                  <a:lnTo>
                    <a:pt x="192" y="272"/>
                  </a:lnTo>
                  <a:lnTo>
                    <a:pt x="175" y="258"/>
                  </a:lnTo>
                  <a:lnTo>
                    <a:pt x="134" y="241"/>
                  </a:lnTo>
                  <a:lnTo>
                    <a:pt x="91" y="241"/>
                  </a:lnTo>
                  <a:lnTo>
                    <a:pt x="50" y="258"/>
                  </a:lnTo>
                  <a:lnTo>
                    <a:pt x="32" y="272"/>
                  </a:lnTo>
                  <a:lnTo>
                    <a:pt x="17" y="290"/>
                  </a:lnTo>
                  <a:lnTo>
                    <a:pt x="0" y="331"/>
                  </a:lnTo>
                  <a:lnTo>
                    <a:pt x="0" y="375"/>
                  </a:lnTo>
                  <a:lnTo>
                    <a:pt x="17" y="416"/>
                  </a:lnTo>
                  <a:lnTo>
                    <a:pt x="32" y="433"/>
                  </a:lnTo>
                  <a:lnTo>
                    <a:pt x="273" y="674"/>
                  </a:lnTo>
                  <a:lnTo>
                    <a:pt x="291" y="690"/>
                  </a:lnTo>
                  <a:lnTo>
                    <a:pt x="332" y="705"/>
                  </a:lnTo>
                  <a:lnTo>
                    <a:pt x="354" y="708"/>
                  </a:lnTo>
                  <a:lnTo>
                    <a:pt x="375" y="705"/>
                  </a:lnTo>
                  <a:lnTo>
                    <a:pt x="416" y="690"/>
                  </a:lnTo>
                  <a:lnTo>
                    <a:pt x="433" y="674"/>
                  </a:lnTo>
                  <a:lnTo>
                    <a:pt x="915" y="191"/>
                  </a:lnTo>
                  <a:lnTo>
                    <a:pt x="931" y="174"/>
                  </a:lnTo>
                  <a:lnTo>
                    <a:pt x="947" y="133"/>
                  </a:lnTo>
                  <a:lnTo>
                    <a:pt x="947" y="90"/>
                  </a:lnTo>
                  <a:lnTo>
                    <a:pt x="931" y="49"/>
                  </a:lnTo>
                  <a:lnTo>
                    <a:pt x="915" y="31"/>
                  </a:lnTo>
                  <a:lnTo>
                    <a:pt x="899" y="16"/>
                  </a:lnTo>
                  <a:lnTo>
                    <a:pt x="858" y="0"/>
                  </a:lnTo>
                  <a:lnTo>
                    <a:pt x="814" y="0"/>
                  </a:lnTo>
                  <a:lnTo>
                    <a:pt x="773" y="16"/>
                  </a:lnTo>
                  <a:lnTo>
                    <a:pt x="755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</p:grp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352663" y="5561956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 &amp; A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52663" y="1981738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52663" y="3336575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Materials &amp; Prices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331958" y="4796650"/>
            <a:ext cx="3615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</a:t>
            </a:r>
            <a:r>
              <a:rPr lang="en-US" altLang="ko-KR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 Improvement</a:t>
            </a:r>
            <a:endParaRPr lang="ko-KR" altLang="en-US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75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29730" y="1870899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principle 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5098760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9422" y="1868740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35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</a:t>
            </a:r>
            <a:r>
              <a:rPr lang="en-US" altLang="ko-KR" sz="3200" kern="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principle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236" y="570930"/>
            <a:ext cx="684000" cy="684000"/>
          </a:xfrm>
          <a:prstGeom prst="rect">
            <a:avLst/>
          </a:prstGeom>
        </p:spPr>
      </p:pic>
      <p:grpSp>
        <p:nvGrpSpPr>
          <p:cNvPr id="2" name="그룹 1"/>
          <p:cNvGrpSpPr/>
          <p:nvPr/>
        </p:nvGrpSpPr>
        <p:grpSpPr>
          <a:xfrm>
            <a:off x="504490" y="1682826"/>
            <a:ext cx="1969861" cy="523220"/>
            <a:chOff x="845710" y="3340839"/>
            <a:chExt cx="1969861" cy="523220"/>
          </a:xfrm>
        </p:grpSpPr>
        <p:pic>
          <p:nvPicPr>
            <p:cNvPr id="27" name="Picture 6" descr="C:\Users\Administrator\Downloads\check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710" y="3456427"/>
              <a:ext cx="292044" cy="29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TextBox 27"/>
            <p:cNvSpPr txBox="1"/>
            <p:nvPr/>
          </p:nvSpPr>
          <p:spPr>
            <a:xfrm>
              <a:off x="956864" y="3340839"/>
              <a:ext cx="1858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독립공리</a:t>
              </a: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504490" y="3113519"/>
            <a:ext cx="1969861" cy="523220"/>
            <a:chOff x="845710" y="3340839"/>
            <a:chExt cx="1969861" cy="523220"/>
          </a:xfrm>
        </p:grpSpPr>
        <p:pic>
          <p:nvPicPr>
            <p:cNvPr id="22" name="Picture 6" descr="C:\Users\Administrator\Downloads\check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710" y="3456427"/>
              <a:ext cx="292044" cy="29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956864" y="3340839"/>
              <a:ext cx="1858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정보공리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504490" y="4641343"/>
            <a:ext cx="2248040" cy="523220"/>
            <a:chOff x="845710" y="3340839"/>
            <a:chExt cx="1969861" cy="523220"/>
          </a:xfrm>
        </p:grpSpPr>
        <p:pic>
          <p:nvPicPr>
            <p:cNvPr id="35" name="Picture 6" descr="C:\Users\Administrator\Downloads\checked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710" y="3456427"/>
              <a:ext cx="292044" cy="29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956864" y="3340839"/>
              <a:ext cx="18587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0" i="0" u="none" strike="noStrike" kern="0" cap="none" spc="-150" normalizeH="0" baseline="0" noProof="0" dirty="0">
                  <a:ln>
                    <a:noFill/>
                  </a:ln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물리적 통합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796534" y="2434530"/>
            <a:ext cx="10372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기능요구의 독립성을 유지하라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FR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그에 대응되는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들의 관계를 독립적으로 유지하는 설계가 좋은 설계이다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837776" y="3720238"/>
            <a:ext cx="10163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 대상의 정보량을 최소화하라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독립공리를 만족하는 설계가 두 가지 이상 발견할 경우 정보량이 최소인 것을 선정한다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837775" y="5371397"/>
            <a:ext cx="10573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복수의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복수의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각각 독립적으로 만족시키는 동시에 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DP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들이 하나의 개체를 이룰 경우를 물리적 통합이라 한다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즉 독</a:t>
            </a:r>
            <a:r>
              <a:rPr lang="ko-KR" altLang="en-US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립공리를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만족하고 제품의 복잡성이 감소하는 효과가 있다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dirty="0"/>
          </a:p>
        </p:txBody>
      </p:sp>
      <p:cxnSp>
        <p:nvCxnSpPr>
          <p:cNvPr id="41" name="직선 연결선 40"/>
          <p:cNvCxnSpPr/>
          <p:nvPr/>
        </p:nvCxnSpPr>
        <p:spPr>
          <a:xfrm flipH="1">
            <a:off x="791122" y="6087893"/>
            <a:ext cx="10620216" cy="0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791122" y="4417512"/>
            <a:ext cx="10620216" cy="0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>
            <a:off x="791122" y="2873025"/>
            <a:ext cx="10620216" cy="0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설계이론</a:t>
            </a:r>
          </a:p>
        </p:txBody>
      </p:sp>
    </p:spTree>
    <p:extLst>
      <p:ext uri="{BB962C8B-B14F-4D97-AF65-F5344CB8AC3E}">
        <p14:creationId xmlns:p14="http://schemas.microsoft.com/office/powerpoint/2010/main" val="478359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</a:t>
            </a:r>
            <a:r>
              <a:rPr lang="en-US" altLang="ko-KR" sz="3200" kern="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principle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236" y="570930"/>
            <a:ext cx="684000" cy="68400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63896" y="1441254"/>
            <a:ext cx="132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0" cap="none" spc="-150" normalizeH="0" baseline="0" noProof="0" dirty="0">
                <a:ln>
                  <a:noFill/>
                </a:ln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응력</a:t>
            </a:r>
          </a:p>
        </p:txBody>
      </p:sp>
      <p:pic>
        <p:nvPicPr>
          <p:cNvPr id="15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4" y="1587619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85889" y="2071130"/>
            <a:ext cx="950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외부에 힘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압축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인장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굽힘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비틀림 등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kumimoji="0" lang="ko-KR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받아 변형을 일으킨 물체의 내부에 발생하는 저항력이다</a:t>
            </a:r>
            <a:r>
              <a:rPr kumimoji="0" lang="en-US" altLang="ko-KR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817874" y="2440462"/>
            <a:ext cx="3460901" cy="2324406"/>
            <a:chOff x="1049351" y="2068528"/>
            <a:chExt cx="3460901" cy="2324406"/>
          </a:xfrm>
        </p:grpSpPr>
        <p:pic>
          <p:nvPicPr>
            <p:cNvPr id="18" name="Picture 8" descr="C:\Users\Administrator\Desktop\제목-없음-1-사본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9351" y="2068528"/>
              <a:ext cx="2061647" cy="2324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9" descr="C:\Users\Administrator\Desktop\제목-없음-1-사본2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8605" y="2068528"/>
              <a:ext cx="2061647" cy="2324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그룹 21"/>
          <p:cNvGrpSpPr/>
          <p:nvPr/>
        </p:nvGrpSpPr>
        <p:grpSpPr>
          <a:xfrm>
            <a:off x="3910760" y="2809794"/>
            <a:ext cx="514728" cy="108000"/>
            <a:chOff x="4103524" y="2483035"/>
            <a:chExt cx="514728" cy="108000"/>
          </a:xfrm>
        </p:grpSpPr>
        <p:sp>
          <p:nvSpPr>
            <p:cNvPr id="23" name="타원 22"/>
            <p:cNvSpPr/>
            <p:nvPr/>
          </p:nvSpPr>
          <p:spPr>
            <a:xfrm>
              <a:off x="4510252" y="2483035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1" name="직선 연결선 30"/>
            <p:cNvCxnSpPr/>
            <p:nvPr/>
          </p:nvCxnSpPr>
          <p:spPr>
            <a:xfrm>
              <a:off x="4103524" y="2537036"/>
              <a:ext cx="406728" cy="0"/>
            </a:xfrm>
            <a:prstGeom prst="line">
              <a:avLst/>
            </a:prstGeom>
            <a:ln>
              <a:solidFill>
                <a:srgbClr val="92929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/>
          <p:cNvGrpSpPr/>
          <p:nvPr/>
        </p:nvGrpSpPr>
        <p:grpSpPr>
          <a:xfrm>
            <a:off x="4356201" y="2621011"/>
            <a:ext cx="1380184" cy="485566"/>
            <a:chOff x="4356201" y="2621011"/>
            <a:chExt cx="1380184" cy="485566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4356201" y="2621011"/>
              <a:ext cx="1380184" cy="4855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수직응력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4515837" y="3065318"/>
              <a:ext cx="1022518" cy="7746"/>
            </a:xfrm>
            <a:prstGeom prst="line">
              <a:avLst/>
            </a:prstGeom>
            <a:ln w="317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연결선 36"/>
          <p:cNvCxnSpPr/>
          <p:nvPr/>
        </p:nvCxnSpPr>
        <p:spPr>
          <a:xfrm flipH="1">
            <a:off x="4515837" y="3106577"/>
            <a:ext cx="3765" cy="81791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628085" y="3244220"/>
            <a:ext cx="648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재료의 표면의 법선 방향으로 힘이 작용할 때 법선 응력이나 수직 응력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(Normal Stress)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이라고 한다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9" name="Picture 10" descr="C:\Users\Administrator\Desktop\제목-없음-1-사본3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5527" y="4117027"/>
            <a:ext cx="2187756" cy="2466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8390189" y="4895859"/>
            <a:ext cx="490676" cy="108000"/>
            <a:chOff x="8257967" y="4737724"/>
            <a:chExt cx="490676" cy="108000"/>
          </a:xfrm>
        </p:grpSpPr>
        <p:sp>
          <p:nvSpPr>
            <p:cNvPr id="41" name="타원 40"/>
            <p:cNvSpPr/>
            <p:nvPr/>
          </p:nvSpPr>
          <p:spPr>
            <a:xfrm>
              <a:off x="8257967" y="4737724"/>
              <a:ext cx="108000" cy="10800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42" name="직선 연결선 41"/>
            <p:cNvCxnSpPr/>
            <p:nvPr/>
          </p:nvCxnSpPr>
          <p:spPr>
            <a:xfrm>
              <a:off x="8341915" y="4791725"/>
              <a:ext cx="406728" cy="0"/>
            </a:xfrm>
            <a:prstGeom prst="line">
              <a:avLst/>
            </a:prstGeom>
            <a:ln>
              <a:solidFill>
                <a:srgbClr val="929292"/>
              </a:solidFill>
              <a:prstDash val="solid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3" name="직선 연결선 42"/>
          <p:cNvCxnSpPr/>
          <p:nvPr/>
        </p:nvCxnSpPr>
        <p:spPr>
          <a:xfrm flipH="1">
            <a:off x="8311681" y="5333889"/>
            <a:ext cx="3765" cy="81791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7025284" y="4761076"/>
            <a:ext cx="1380184" cy="485566"/>
            <a:chOff x="4356201" y="2621011"/>
            <a:chExt cx="1380184" cy="485566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356201" y="2621011"/>
              <a:ext cx="1380184" cy="4855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kern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전단응력</a:t>
              </a:r>
              <a:endParaRPr lang="en-US" altLang="ko-KR" sz="2000" kern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 flipV="1">
              <a:off x="4515837" y="3065318"/>
              <a:ext cx="1022518" cy="7746"/>
            </a:xfrm>
            <a:prstGeom prst="line">
              <a:avLst/>
            </a:prstGeom>
            <a:ln w="317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294412" y="5402166"/>
            <a:ext cx="648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어떤 재료의 면에 접하는 방향으로 작용하는 힘에 의한 응력이다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때문에 접선 응력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(Tangential Stress)</a:t>
            </a: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로도 불린다</a:t>
            </a: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노트북 거치대 관련 이론</a:t>
            </a:r>
          </a:p>
        </p:txBody>
      </p:sp>
    </p:spTree>
    <p:extLst>
      <p:ext uri="{BB962C8B-B14F-4D97-AF65-F5344CB8AC3E}">
        <p14:creationId xmlns:p14="http://schemas.microsoft.com/office/powerpoint/2010/main" val="17300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11763" y="1870899"/>
            <a:ext cx="5281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change log</a:t>
            </a:r>
            <a:endParaRPr lang="ko-KR" altLang="en-US" sz="4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5894627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000" y="1870899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9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change log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26" name="그림 25" descr="EMB00003f38649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" y="1848498"/>
            <a:ext cx="6400801" cy="4012164"/>
          </a:xfrm>
          <a:prstGeom prst="rect">
            <a:avLst/>
          </a:prstGeom>
          <a:noFill/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6" y="670155"/>
            <a:ext cx="589393" cy="589393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7669236" y="2414971"/>
            <a:ext cx="3390650" cy="37943"/>
          </a:xfrm>
          <a:prstGeom prst="line">
            <a:avLst/>
          </a:prstGeom>
          <a:ln w="254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08736" y="2010243"/>
            <a:ext cx="19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첫번째 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08736" y="2520935"/>
            <a:ext cx="33906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레일형 마우스패드 거치대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높이 조절이 가능한 다리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경첩을 이용한 각도 조절 판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4992354" y="3023134"/>
            <a:ext cx="1738365" cy="166289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6784772" y="4045690"/>
            <a:ext cx="88446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3949001" y="4592097"/>
            <a:ext cx="1617785" cy="140676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46" name="직선 화살표 연결선 45"/>
          <p:cNvCxnSpPr/>
          <p:nvPr/>
        </p:nvCxnSpPr>
        <p:spPr>
          <a:xfrm flipH="1" flipV="1">
            <a:off x="5747657" y="5506497"/>
            <a:ext cx="844062" cy="1004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7723289" y="3896758"/>
            <a:ext cx="1969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레일형 마우스 패드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623997" y="5347269"/>
            <a:ext cx="1969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높이조절 다리</a:t>
            </a:r>
          </a:p>
        </p:txBody>
      </p:sp>
      <p:sp>
        <p:nvSpPr>
          <p:cNvPr id="56" name="타원 55"/>
          <p:cNvSpPr/>
          <p:nvPr/>
        </p:nvSpPr>
        <p:spPr>
          <a:xfrm>
            <a:off x="1443051" y="3639796"/>
            <a:ext cx="871417" cy="811788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cxnSp>
        <p:nvCxnSpPr>
          <p:cNvPr id="57" name="직선 화살표 연결선 56"/>
          <p:cNvCxnSpPr/>
          <p:nvPr/>
        </p:nvCxnSpPr>
        <p:spPr>
          <a:xfrm>
            <a:off x="1264970" y="3259599"/>
            <a:ext cx="332718" cy="38019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894020" y="2900224"/>
            <a:ext cx="1969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경첩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높은 재료 가격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및 </a:t>
            </a: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구현 가능한 기술력 부족</a:t>
            </a:r>
            <a:endParaRPr kumimoji="0" lang="en-US" altLang="ko-KR" sz="4000" b="1" i="0" u="sng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무게 제한</a:t>
            </a:r>
            <a:r>
              <a:rPr kumimoji="0" lang="en-US" altLang="ko-KR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(2kg</a:t>
            </a:r>
            <a:r>
              <a:rPr kumimoji="0" lang="en-US" altLang="ko-KR" sz="3600" b="0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0000101010101" charset="-127"/>
                <a:ea typeface="나눔바른고딕" panose="020B0600000101010101" charset="-127"/>
              </a:rPr>
              <a:t>)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149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0" cap="none" spc="-15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Design change log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236" y="670155"/>
            <a:ext cx="589393" cy="589393"/>
          </a:xfrm>
          <a:prstGeom prst="rect">
            <a:avLst/>
          </a:prstGeom>
        </p:spPr>
      </p:pic>
      <p:cxnSp>
        <p:nvCxnSpPr>
          <p:cNvPr id="39" name="직선 연결선 38"/>
          <p:cNvCxnSpPr/>
          <p:nvPr/>
        </p:nvCxnSpPr>
        <p:spPr>
          <a:xfrm flipV="1">
            <a:off x="7669236" y="2414971"/>
            <a:ext cx="3390650" cy="37943"/>
          </a:xfrm>
          <a:prstGeom prst="line">
            <a:avLst/>
          </a:prstGeom>
          <a:ln w="25400">
            <a:solidFill>
              <a:srgbClr val="BFC7C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7608736" y="2010243"/>
            <a:ext cx="19063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두번째 설계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69236" y="2582426"/>
            <a:ext cx="30825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레일형 마우스 패드 거치대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방열을 위한 </a:t>
            </a:r>
            <a:r>
              <a:rPr kumimoji="0" lang="ko-KR" alt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지지판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각도조절이 가능한 본판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높이조절이 가능한 다리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1106813" y="1517103"/>
            <a:ext cx="5404519" cy="5004962"/>
            <a:chOff x="672441" y="1376426"/>
            <a:chExt cx="4957137" cy="5004962"/>
          </a:xfrm>
        </p:grpSpPr>
        <p:pic>
          <p:nvPicPr>
            <p:cNvPr id="12" name="그림 11" descr="EMB00003f386498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578" y="1376426"/>
              <a:ext cx="2412000" cy="241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그림 9" descr="EMB00003f386497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441" y="1376426"/>
              <a:ext cx="2412000" cy="241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그림 12" descr="EMB00003f386499"/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441" y="3969388"/>
              <a:ext cx="2412000" cy="241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그림 13" descr="EMB00003f38649a"/>
            <p:cNvPicPr/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578" y="3969388"/>
              <a:ext cx="2412000" cy="2412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직사각형 15"/>
          <p:cNvSpPr/>
          <p:nvPr/>
        </p:nvSpPr>
        <p:spPr>
          <a:xfrm>
            <a:off x="-100483" y="-180870"/>
            <a:ext cx="12423656" cy="713433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재료선정 </a:t>
            </a:r>
            <a:r>
              <a:rPr kumimoji="0" lang="ko-KR" altLang="en-US" sz="3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가능한 기술력 부족</a:t>
            </a:r>
            <a:endParaRPr kumimoji="0" lang="en-US" altLang="ko-KR" sz="4000" b="1" i="0" u="sng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1" i="0" u="sng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크기 제한</a:t>
            </a:r>
            <a:endParaRPr kumimoji="0" lang="ko-KR" alt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248566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811763" y="1870899"/>
            <a:ext cx="52811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Production process</a:t>
            </a:r>
            <a:endParaRPr lang="ko-KR" altLang="en-US" sz="4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5894627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89" y="1828480"/>
            <a:ext cx="687600" cy="6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5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Production process</a:t>
            </a:r>
            <a:endParaRPr lang="ko-KR" altLang="en-US" sz="3200" spc="-15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946782" y="2169472"/>
            <a:ext cx="10318810" cy="3098322"/>
            <a:chOff x="999144" y="1864415"/>
            <a:chExt cx="10318810" cy="3098322"/>
          </a:xfrm>
        </p:grpSpPr>
        <p:sp>
          <p:nvSpPr>
            <p:cNvPr id="47" name="TextBox 46"/>
            <p:cNvSpPr txBox="1"/>
            <p:nvPr/>
          </p:nvSpPr>
          <p:spPr>
            <a:xfrm>
              <a:off x="999144" y="1912113"/>
              <a:ext cx="233332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400" b="1" dirty="0">
                  <a:solidFill>
                    <a:srgbClr val="939BA5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01</a:t>
              </a:r>
              <a:endParaRPr lang="ko-KR" altLang="en-US" sz="54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149950" y="1864415"/>
              <a:ext cx="10168004" cy="3098322"/>
              <a:chOff x="1065974" y="2638856"/>
              <a:chExt cx="10168004" cy="3098322"/>
            </a:xfrm>
          </p:grpSpPr>
          <p:sp>
            <p:nvSpPr>
              <p:cNvPr id="2" name="모서리가 둥근 직사각형 1"/>
              <p:cNvSpPr/>
              <p:nvPr/>
            </p:nvSpPr>
            <p:spPr>
              <a:xfrm>
                <a:off x="1065974" y="3820885"/>
                <a:ext cx="2791377" cy="632361"/>
              </a:xfrm>
              <a:prstGeom prst="roundRect">
                <a:avLst/>
              </a:pr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모서리가 둥근 직사각형 31"/>
              <p:cNvSpPr/>
              <p:nvPr/>
            </p:nvSpPr>
            <p:spPr>
              <a:xfrm>
                <a:off x="3492824" y="3820885"/>
                <a:ext cx="2791377" cy="632361"/>
              </a:xfrm>
              <a:prstGeom prst="roundRect">
                <a:avLst/>
              </a:prstGeom>
              <a:solidFill>
                <a:srgbClr val="16A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3" name="모서리가 둥근 직사각형 32"/>
              <p:cNvSpPr/>
              <p:nvPr/>
            </p:nvSpPr>
            <p:spPr>
              <a:xfrm>
                <a:off x="5919674" y="3820885"/>
                <a:ext cx="2791377" cy="632361"/>
              </a:xfrm>
              <a:prstGeom prst="roundRect">
                <a:avLst/>
              </a:prstGeom>
              <a:solidFill>
                <a:srgbClr val="9BB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8346523" y="3820885"/>
                <a:ext cx="2791377" cy="632361"/>
              </a:xfrm>
              <a:prstGeom prst="roundRect">
                <a:avLst/>
              </a:prstGeom>
              <a:solidFill>
                <a:srgbClr val="F39C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" name="이등변 삼각형 3"/>
              <p:cNvSpPr/>
              <p:nvPr/>
            </p:nvSpPr>
            <p:spPr>
              <a:xfrm>
                <a:off x="1978603" y="3607129"/>
                <a:ext cx="206457" cy="213756"/>
              </a:xfrm>
              <a:prstGeom prst="triangle">
                <a:avLst/>
              </a:prstGeom>
              <a:solidFill>
                <a:srgbClr val="2980B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1" name="이등변 삼각형 40"/>
              <p:cNvSpPr/>
              <p:nvPr/>
            </p:nvSpPr>
            <p:spPr>
              <a:xfrm>
                <a:off x="7108904" y="3607129"/>
                <a:ext cx="206457" cy="213756"/>
              </a:xfrm>
              <a:prstGeom prst="triangle">
                <a:avLst/>
              </a:prstGeom>
              <a:solidFill>
                <a:srgbClr val="9BB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2" name="이등변 삼각형 41"/>
              <p:cNvSpPr/>
              <p:nvPr/>
            </p:nvSpPr>
            <p:spPr>
              <a:xfrm flipV="1">
                <a:off x="9614790" y="4453246"/>
                <a:ext cx="206457" cy="213756"/>
              </a:xfrm>
              <a:prstGeom prst="triangle">
                <a:avLst/>
              </a:prstGeom>
              <a:solidFill>
                <a:srgbClr val="F39C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3" name="이등변 삼각형 42"/>
              <p:cNvSpPr/>
              <p:nvPr/>
            </p:nvSpPr>
            <p:spPr>
              <a:xfrm flipV="1">
                <a:off x="4554633" y="4453246"/>
                <a:ext cx="206457" cy="213756"/>
              </a:xfrm>
              <a:prstGeom prst="triangle">
                <a:avLst/>
              </a:prstGeom>
              <a:solidFill>
                <a:srgbClr val="16A08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8" name="TextBox 47"/>
              <p:cNvSpPr txBox="1"/>
              <p:nvPr/>
            </p:nvSpPr>
            <p:spPr>
              <a:xfrm>
                <a:off x="3491198" y="4813848"/>
                <a:ext cx="23333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dirty="0">
                    <a:solidFill>
                      <a:srgbClr val="939BA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02</a:t>
                </a:r>
                <a:endParaRPr lang="ko-KR" altLang="en-US" sz="5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6046047" y="2638856"/>
                <a:ext cx="23333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dirty="0">
                    <a:solidFill>
                      <a:srgbClr val="939BA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03</a:t>
                </a:r>
                <a:endParaRPr lang="ko-KR" altLang="en-US" sz="5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1" name="TextBox 50"/>
              <p:cNvSpPr txBox="1"/>
              <p:nvPr/>
            </p:nvSpPr>
            <p:spPr>
              <a:xfrm>
                <a:off x="8551355" y="4714584"/>
                <a:ext cx="233332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5400" dirty="0">
                    <a:solidFill>
                      <a:srgbClr val="939BA5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04</a:t>
                </a:r>
                <a:endParaRPr lang="ko-KR" altLang="en-US" sz="5400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709858" y="3988896"/>
                <a:ext cx="2161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재료재단</a:t>
                </a:r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4409388" y="3973726"/>
                <a:ext cx="12453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본판</a:t>
                </a: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6785150" y="3988896"/>
                <a:ext cx="2161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지지대판</a:t>
                </a: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9072044" y="3973725"/>
                <a:ext cx="216193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오픈형 서류함</a:t>
                </a:r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23840" y="3767613"/>
                <a:ext cx="350942" cy="720000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9628" y="3937005"/>
                <a:ext cx="652344" cy="400117"/>
              </a:xfrm>
              <a:prstGeom prst="rect">
                <a:avLst/>
              </a:prstGeom>
            </p:spPr>
          </p:pic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6047" y="3937005"/>
                <a:ext cx="652344" cy="400117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69377" y="3927554"/>
                <a:ext cx="564466" cy="400117"/>
              </a:xfrm>
              <a:prstGeom prst="rect">
                <a:avLst/>
              </a:prstGeom>
            </p:spPr>
          </p:pic>
        </p:grpSp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666" y="617716"/>
            <a:ext cx="687600" cy="6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5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63372" y="1870899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Materials &amp; Prices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5577386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032" y="1769575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4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Materials &amp; Prices</a:t>
            </a:r>
            <a:endParaRPr lang="ko-KR" altLang="en-US" sz="3200" spc="-15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901874" y="4935255"/>
            <a:ext cx="10158608" cy="0"/>
          </a:xfrm>
          <a:prstGeom prst="line">
            <a:avLst/>
          </a:prstGeom>
          <a:ln w="12700">
            <a:solidFill>
              <a:srgbClr val="BFBF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1237132" y="4267150"/>
            <a:ext cx="106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삼나무 원목</a:t>
            </a:r>
          </a:p>
        </p:txBody>
      </p:sp>
      <p:sp>
        <p:nvSpPr>
          <p:cNvPr id="32" name="자유형 3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746223" y="1756023"/>
            <a:ext cx="2453651" cy="2403282"/>
          </a:xfrm>
          <a:prstGeom prst="ellipse">
            <a:avLst/>
          </a:prstGeom>
          <a:solidFill>
            <a:srgbClr val="5E9FC9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/>
          <p:cNvSpPr/>
          <p:nvPr/>
        </p:nvSpPr>
        <p:spPr>
          <a:xfrm>
            <a:off x="2772377" y="1725063"/>
            <a:ext cx="2453651" cy="2403282"/>
          </a:xfrm>
          <a:prstGeom prst="ellipse">
            <a:avLst/>
          </a:prstGeom>
          <a:solidFill>
            <a:srgbClr val="4FB7A3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4634711" y="1779319"/>
            <a:ext cx="2453651" cy="2403282"/>
          </a:xfrm>
          <a:prstGeom prst="ellipse">
            <a:avLst/>
          </a:prstGeom>
          <a:solidFill>
            <a:srgbClr val="B3CB8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6580677" y="1749761"/>
            <a:ext cx="2453651" cy="2403282"/>
          </a:xfrm>
          <a:prstGeom prst="ellipse">
            <a:avLst/>
          </a:prstGeom>
          <a:solidFill>
            <a:srgbClr val="F5B34C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/>
          <p:cNvSpPr/>
          <p:nvPr/>
        </p:nvSpPr>
        <p:spPr>
          <a:xfrm>
            <a:off x="8606831" y="1761917"/>
            <a:ext cx="2453651" cy="2403282"/>
          </a:xfrm>
          <a:prstGeom prst="ellipse">
            <a:avLst/>
          </a:prstGeom>
          <a:solidFill>
            <a:srgbClr val="CF6A5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821" y="2409178"/>
            <a:ext cx="1131830" cy="11318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0007" y="2420837"/>
            <a:ext cx="987297" cy="98729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132" y="2271033"/>
            <a:ext cx="1311341" cy="131134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504" y="2465654"/>
            <a:ext cx="1011763" cy="1011763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552" y="2237746"/>
            <a:ext cx="1353480" cy="1353480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3403236" y="4265304"/>
            <a:ext cx="106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미송</a:t>
            </a:r>
            <a:r>
              <a: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합판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5290502" y="4259629"/>
            <a:ext cx="106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 못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275684" y="4267149"/>
            <a:ext cx="1331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사포</a:t>
            </a:r>
            <a:r>
              <a:rPr lang="en-US" altLang="ko-KR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시트지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9369339" y="4267149"/>
            <a:ext cx="10636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조각칼</a:t>
            </a:r>
            <a:endParaRPr lang="ko-KR" altLang="en-US" sz="1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4164" y="5110918"/>
            <a:ext cx="99704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삼나무 원목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340*30*18(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)6EA(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340*240*18(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)2EA(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17,000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미송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합판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400*300*6.5(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)1EA(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400*300*9(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)1EA(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6,100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endParaRPr lang="en-US" altLang="ko-KR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 못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1inch(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1.5inch(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규격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)1SET(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1,000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</a:p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사포 및 시트지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1SET(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시트지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1EA 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8,000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3,000</a:t>
            </a:r>
            <a:r>
              <a:rPr lang="ko-KR" altLang="en-US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시트지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5,000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)</a:t>
            </a:r>
          </a:p>
          <a:p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조각칼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1SET(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수량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        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총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2,000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</a:t>
            </a:r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8078875" y="5265336"/>
            <a:ext cx="390776" cy="10151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/>
          <p:cNvCxnSpPr/>
          <p:nvPr/>
        </p:nvCxnSpPr>
        <p:spPr>
          <a:xfrm flipV="1">
            <a:off x="7903736" y="5550107"/>
            <a:ext cx="390776" cy="10151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/>
          <p:nvPr/>
        </p:nvCxnSpPr>
        <p:spPr>
          <a:xfrm flipV="1">
            <a:off x="5666148" y="5825851"/>
            <a:ext cx="390776" cy="10151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 flipV="1">
            <a:off x="5373504" y="6084344"/>
            <a:ext cx="390776" cy="10151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/>
          <p:cNvCxnSpPr/>
          <p:nvPr/>
        </p:nvCxnSpPr>
        <p:spPr>
          <a:xfrm flipV="1">
            <a:off x="2931476" y="6345602"/>
            <a:ext cx="390776" cy="10151"/>
          </a:xfrm>
          <a:prstGeom prst="straightConnector1">
            <a:avLst/>
          </a:prstGeom>
          <a:ln w="317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1736" y="504167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22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-563692" y="1870899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44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2" y="2640340"/>
            <a:ext cx="4133561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51" y="1870899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3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63372" y="1870899"/>
            <a:ext cx="77686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8773480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435" y="1870899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884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갈매기형 수장 148"/>
          <p:cNvSpPr/>
          <p:nvPr/>
        </p:nvSpPr>
        <p:spPr>
          <a:xfrm>
            <a:off x="1472358" y="1758165"/>
            <a:ext cx="2313813" cy="915835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270670" y="2019044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각도설정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270670" y="2332147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</a:rPr>
              <a:t>사용자의 편의를 위한 </a:t>
            </a:r>
            <a:r>
              <a:rPr lang="en-US" altLang="ko-KR" sz="1200" dirty="0">
                <a:solidFill>
                  <a:srgbClr val="929292"/>
                </a:solidFill>
              </a:rPr>
              <a:t>3</a:t>
            </a:r>
            <a:r>
              <a:rPr lang="ko-KR" altLang="en-US" sz="1200" dirty="0">
                <a:solidFill>
                  <a:srgbClr val="929292"/>
                </a:solidFill>
              </a:rPr>
              <a:t>개의 각도를 설정하였고 그 각도를 각도기로 확인하였습니다</a:t>
            </a:r>
            <a:r>
              <a:rPr lang="en-US" altLang="ko-KR" sz="1200" dirty="0">
                <a:solidFill>
                  <a:srgbClr val="929292"/>
                </a:solidFill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290956" y="3090446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내구성 테스트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90956" y="3429000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</a:rPr>
              <a:t>각 가도마다 노트북을 올려놓고 </a:t>
            </a:r>
            <a:r>
              <a:rPr lang="en-US" altLang="ko-KR" sz="1200" dirty="0">
                <a:solidFill>
                  <a:srgbClr val="929292"/>
                </a:solidFill>
              </a:rPr>
              <a:t>1</a:t>
            </a:r>
            <a:r>
              <a:rPr lang="ko-KR" altLang="en-US" sz="1200" dirty="0">
                <a:solidFill>
                  <a:srgbClr val="929292"/>
                </a:solidFill>
              </a:rPr>
              <a:t>시간 정도 경과를 지켜 </a:t>
            </a:r>
            <a:r>
              <a:rPr lang="ko-KR" altLang="en-US" sz="1200" dirty="0" smtClean="0">
                <a:solidFill>
                  <a:srgbClr val="929292"/>
                </a:solidFill>
              </a:rPr>
              <a:t>보았습니다</a:t>
            </a:r>
            <a:r>
              <a:rPr lang="en-US" altLang="ko-KR" sz="1200" dirty="0">
                <a:solidFill>
                  <a:srgbClr val="929292"/>
                </a:solidFill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290956" y="4064188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방열량</a:t>
            </a:r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테스트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290956" y="4396852"/>
            <a:ext cx="6867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영화를 틀어 놓고 노트북 거치대에 노트북을 올려놓았을 때와 책상에 노트북을 올려놓았을 때의 발열량을 프로그램을 이용하여  비교하였습니다</a:t>
            </a:r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290956" y="5181355"/>
            <a:ext cx="19063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92929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오픈형 서류함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290956" y="5519909"/>
            <a:ext cx="6867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책을 서류함에 넣어 내구성 테스트 및 저장가능 한 양을 확인하였습니다</a:t>
            </a:r>
            <a:r>
              <a:rPr lang="en-US" altLang="ko-KR" sz="12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200" dirty="0">
              <a:solidFill>
                <a:srgbClr val="929292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</a:t>
            </a:r>
            <a:endParaRPr lang="ko-KR" altLang="en-US" sz="16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25" name="그룹 124"/>
          <p:cNvGrpSpPr/>
          <p:nvPr/>
        </p:nvGrpSpPr>
        <p:grpSpPr>
          <a:xfrm>
            <a:off x="1244375" y="1751745"/>
            <a:ext cx="2828540" cy="4106718"/>
            <a:chOff x="1055689" y="1911606"/>
            <a:chExt cx="2828540" cy="4106718"/>
          </a:xfrm>
        </p:grpSpPr>
        <p:grpSp>
          <p:nvGrpSpPr>
            <p:cNvPr id="126" name="그룹 125"/>
            <p:cNvGrpSpPr/>
            <p:nvPr/>
          </p:nvGrpSpPr>
          <p:grpSpPr>
            <a:xfrm>
              <a:off x="1055689" y="2996461"/>
              <a:ext cx="2828540" cy="919077"/>
              <a:chOff x="1055689" y="2996461"/>
              <a:chExt cx="2828540" cy="919077"/>
            </a:xfrm>
          </p:grpSpPr>
          <p:sp>
            <p:nvSpPr>
              <p:cNvPr id="144" name="갈매기형 수장 143"/>
              <p:cNvSpPr/>
              <p:nvPr/>
            </p:nvSpPr>
            <p:spPr>
              <a:xfrm>
                <a:off x="1259052" y="2999703"/>
                <a:ext cx="2313813" cy="915835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5" name="갈매기형 수장 144"/>
              <p:cNvSpPr/>
              <p:nvPr/>
            </p:nvSpPr>
            <p:spPr>
              <a:xfrm>
                <a:off x="1055689" y="2996461"/>
                <a:ext cx="2313813" cy="915835"/>
              </a:xfrm>
              <a:prstGeom prst="chevron">
                <a:avLst/>
              </a:prstGeom>
              <a:solidFill>
                <a:srgbClr val="9BBB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6" name="타원 145"/>
              <p:cNvSpPr/>
              <p:nvPr/>
            </p:nvSpPr>
            <p:spPr>
              <a:xfrm>
                <a:off x="3776229" y="3404584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7" name="직선 연결선 146"/>
              <p:cNvCxnSpPr/>
              <p:nvPr/>
            </p:nvCxnSpPr>
            <p:spPr>
              <a:xfrm>
                <a:off x="3369501" y="3458584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8" name="TextBox 147"/>
              <p:cNvSpPr txBox="1"/>
              <p:nvPr/>
            </p:nvSpPr>
            <p:spPr>
              <a:xfrm>
                <a:off x="1619969" y="3562024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내구성 테스트</a:t>
                </a:r>
              </a:p>
            </p:txBody>
          </p:sp>
        </p:grpSp>
        <p:grpSp>
          <p:nvGrpSpPr>
            <p:cNvPr id="127" name="그룹 126"/>
            <p:cNvGrpSpPr/>
            <p:nvPr/>
          </p:nvGrpSpPr>
          <p:grpSpPr>
            <a:xfrm>
              <a:off x="1055689" y="4040296"/>
              <a:ext cx="2828540" cy="923903"/>
              <a:chOff x="1055689" y="4040296"/>
              <a:chExt cx="2828540" cy="923903"/>
            </a:xfrm>
          </p:grpSpPr>
          <p:sp>
            <p:nvSpPr>
              <p:cNvPr id="139" name="갈매기형 수장 138"/>
              <p:cNvSpPr/>
              <p:nvPr/>
            </p:nvSpPr>
            <p:spPr>
              <a:xfrm>
                <a:off x="1271917" y="4042347"/>
                <a:ext cx="2313813" cy="915835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0" name="갈매기형 수장 139"/>
              <p:cNvSpPr/>
              <p:nvPr/>
            </p:nvSpPr>
            <p:spPr>
              <a:xfrm>
                <a:off x="1055689" y="4040296"/>
                <a:ext cx="2313813" cy="915835"/>
              </a:xfrm>
              <a:prstGeom prst="chevron">
                <a:avLst/>
              </a:prstGeom>
              <a:solidFill>
                <a:srgbClr val="F39C1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41" name="타원 140"/>
              <p:cNvSpPr/>
              <p:nvPr/>
            </p:nvSpPr>
            <p:spPr>
              <a:xfrm>
                <a:off x="3776229" y="4447454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42" name="직선 연결선 141"/>
              <p:cNvCxnSpPr/>
              <p:nvPr/>
            </p:nvCxnSpPr>
            <p:spPr>
              <a:xfrm>
                <a:off x="3369501" y="4501455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3" name="TextBox 142"/>
              <p:cNvSpPr txBox="1"/>
              <p:nvPr/>
            </p:nvSpPr>
            <p:spPr>
              <a:xfrm>
                <a:off x="1565753" y="4625645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 err="1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방열량</a:t>
                </a:r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 체크</a:t>
                </a:r>
              </a:p>
            </p:txBody>
          </p:sp>
        </p:grpSp>
        <p:grpSp>
          <p:nvGrpSpPr>
            <p:cNvPr id="128" name="그룹 127"/>
            <p:cNvGrpSpPr/>
            <p:nvPr/>
          </p:nvGrpSpPr>
          <p:grpSpPr>
            <a:xfrm>
              <a:off x="1055689" y="5084132"/>
              <a:ext cx="2828540" cy="934192"/>
              <a:chOff x="1055689" y="5084132"/>
              <a:chExt cx="2828540" cy="934192"/>
            </a:xfrm>
          </p:grpSpPr>
          <p:sp>
            <p:nvSpPr>
              <p:cNvPr id="134" name="갈매기형 수장 133"/>
              <p:cNvSpPr/>
              <p:nvPr/>
            </p:nvSpPr>
            <p:spPr>
              <a:xfrm>
                <a:off x="1284782" y="5084991"/>
                <a:ext cx="2313813" cy="915835"/>
              </a:xfrm>
              <a:prstGeom prst="chevr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5" name="갈매기형 수장 134"/>
              <p:cNvSpPr/>
              <p:nvPr/>
            </p:nvSpPr>
            <p:spPr>
              <a:xfrm>
                <a:off x="1055689" y="5084132"/>
                <a:ext cx="2313813" cy="915835"/>
              </a:xfrm>
              <a:prstGeom prst="chevron">
                <a:avLst/>
              </a:prstGeom>
              <a:solidFill>
                <a:srgbClr val="C03A2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36" name="타원 135"/>
              <p:cNvSpPr/>
              <p:nvPr/>
            </p:nvSpPr>
            <p:spPr>
              <a:xfrm>
                <a:off x="3776229" y="5465908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7" name="직선 연결선 136"/>
              <p:cNvCxnSpPr/>
              <p:nvPr/>
            </p:nvCxnSpPr>
            <p:spPr>
              <a:xfrm>
                <a:off x="3369501" y="5519909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8" name="TextBox 137"/>
              <p:cNvSpPr txBox="1"/>
              <p:nvPr/>
            </p:nvSpPr>
            <p:spPr>
              <a:xfrm>
                <a:off x="1535200" y="5679770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오픈형 서류함</a:t>
                </a:r>
                <a:endParaRPr lang="ko-KR" altLang="en-US" sz="12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1117305" y="1911606"/>
              <a:ext cx="2766924" cy="940854"/>
              <a:chOff x="1117305" y="1911606"/>
              <a:chExt cx="2766924" cy="940854"/>
            </a:xfrm>
          </p:grpSpPr>
          <p:sp>
            <p:nvSpPr>
              <p:cNvPr id="130" name="갈매기형 수장 129"/>
              <p:cNvSpPr/>
              <p:nvPr/>
            </p:nvSpPr>
            <p:spPr>
              <a:xfrm>
                <a:off x="1117305" y="1911606"/>
                <a:ext cx="2313813" cy="915835"/>
              </a:xfrm>
              <a:prstGeom prst="chevron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31" name="직선 연결선 130"/>
              <p:cNvCxnSpPr/>
              <p:nvPr/>
            </p:nvCxnSpPr>
            <p:spPr>
              <a:xfrm>
                <a:off x="3423501" y="2376897"/>
                <a:ext cx="406728" cy="0"/>
              </a:xfrm>
              <a:prstGeom prst="line">
                <a:avLst/>
              </a:prstGeom>
              <a:ln>
                <a:solidFill>
                  <a:srgbClr val="929292"/>
                </a:solidFill>
                <a:prstDash val="solid"/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2" name="TextBox 131"/>
              <p:cNvSpPr txBox="1"/>
              <p:nvPr/>
            </p:nvSpPr>
            <p:spPr>
              <a:xfrm>
                <a:off x="1565753" y="2513906"/>
                <a:ext cx="135479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각도 설정</a:t>
                </a:r>
              </a:p>
            </p:txBody>
          </p:sp>
          <p:sp>
            <p:nvSpPr>
              <p:cNvPr id="133" name="타원 132"/>
              <p:cNvSpPr/>
              <p:nvPr/>
            </p:nvSpPr>
            <p:spPr>
              <a:xfrm>
                <a:off x="3776229" y="2322897"/>
                <a:ext cx="108000" cy="1080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150" name="그림 1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38" y="1755224"/>
            <a:ext cx="589686" cy="5896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38" y="2856373"/>
            <a:ext cx="534073" cy="5340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201" y="3888503"/>
            <a:ext cx="545698" cy="545698"/>
          </a:xfrm>
          <a:prstGeom prst="rect">
            <a:avLst/>
          </a:prstGeom>
        </p:spPr>
      </p:pic>
      <p:pic>
        <p:nvPicPr>
          <p:cNvPr id="151" name="그림 15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320" y="4901907"/>
            <a:ext cx="683027" cy="683027"/>
          </a:xfrm>
          <a:prstGeom prst="rect">
            <a:avLst/>
          </a:prstGeom>
        </p:spPr>
      </p:pic>
      <p:pic>
        <p:nvPicPr>
          <p:cNvPr id="152" name="그림 15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520" y="629228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8650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</a:t>
            </a:r>
            <a:endParaRPr lang="ko-KR" altLang="en-US" sz="16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35325" y="1663823"/>
            <a:ext cx="2536332" cy="928774"/>
            <a:chOff x="1249839" y="1745226"/>
            <a:chExt cx="2536332" cy="928774"/>
          </a:xfrm>
        </p:grpSpPr>
        <p:sp>
          <p:nvSpPr>
            <p:cNvPr id="149" name="갈매기형 수장 148"/>
            <p:cNvSpPr/>
            <p:nvPr/>
          </p:nvSpPr>
          <p:spPr>
            <a:xfrm>
              <a:off x="1472358" y="1758165"/>
              <a:ext cx="2313813" cy="915835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1249839" y="1745226"/>
              <a:ext cx="2313813" cy="915835"/>
            </a:xfrm>
            <a:prstGeom prst="chevron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29350" y="2322507"/>
              <a:ext cx="1354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방열량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체크</a:t>
              </a: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261" y="1782664"/>
              <a:ext cx="545698" cy="515344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07" y="684745"/>
            <a:ext cx="684000" cy="684000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35324" y="2522665"/>
            <a:ext cx="23217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169463120" descr="EMB00003d5c80a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23" y="2592597"/>
            <a:ext cx="10315909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35324" y="262060"/>
            <a:ext cx="232529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287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 &amp; Improvement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4270670" y="1325269"/>
            <a:ext cx="31817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Performance</a:t>
            </a:r>
            <a:endParaRPr lang="ko-KR" altLang="en-US" sz="16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35325" y="1663823"/>
            <a:ext cx="2536332" cy="928774"/>
            <a:chOff x="1249839" y="1745226"/>
            <a:chExt cx="2536332" cy="928774"/>
          </a:xfrm>
        </p:grpSpPr>
        <p:sp>
          <p:nvSpPr>
            <p:cNvPr id="149" name="갈매기형 수장 148"/>
            <p:cNvSpPr/>
            <p:nvPr/>
          </p:nvSpPr>
          <p:spPr>
            <a:xfrm>
              <a:off x="1472358" y="1758165"/>
              <a:ext cx="2313813" cy="915835"/>
            </a:xfrm>
            <a:prstGeom prst="chevron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4" name="갈매기형 수장 43"/>
            <p:cNvSpPr/>
            <p:nvPr/>
          </p:nvSpPr>
          <p:spPr>
            <a:xfrm>
              <a:off x="1249839" y="1745226"/>
              <a:ext cx="2313813" cy="915835"/>
            </a:xfrm>
            <a:prstGeom prst="chevron">
              <a:avLst/>
            </a:prstGeom>
            <a:solidFill>
              <a:srgbClr val="F39C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1729350" y="2322507"/>
              <a:ext cx="135479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 err="1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방열량</a:t>
              </a:r>
              <a:r>
                <a:rPr lang="ko-KR" altLang="en-US" sz="160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체크</a:t>
              </a: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5261" y="1782664"/>
              <a:ext cx="545698" cy="515344"/>
            </a:xfrm>
            <a:prstGeom prst="rect">
              <a:avLst/>
            </a:prstGeom>
          </p:spPr>
        </p:pic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007" y="684745"/>
            <a:ext cx="684000" cy="684000"/>
          </a:xfrm>
          <a:prstGeom prst="rect">
            <a:avLst/>
          </a:prstGeom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235324" y="2522665"/>
            <a:ext cx="232176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235324" y="262060"/>
            <a:ext cx="2325299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69461600" descr="EMB00003d5c80a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323" y="2592597"/>
            <a:ext cx="9697693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-127659" y="-5382"/>
            <a:ext cx="12423656" cy="713433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b="1" u="sng" kern="0" noProof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3~4</a:t>
            </a:r>
            <a:r>
              <a:rPr lang="ko-KR" altLang="en-US" sz="4000" b="1" kern="0" noProof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도 정도 거치대에 </a:t>
            </a:r>
            <a:r>
              <a:rPr lang="ko-KR" altLang="en-US" sz="4000" b="1" kern="0" noProof="0" dirty="0" err="1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올려놓았을때의</a:t>
            </a:r>
            <a:endParaRPr lang="en-US" altLang="ko-KR" sz="4000" b="1" kern="0" noProof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온도가 </a:t>
            </a:r>
            <a:r>
              <a:rPr lang="ko-KR" altLang="en-US" sz="4000" b="1" u="sng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더 낮았다</a:t>
            </a:r>
            <a:r>
              <a:rPr lang="en-US" altLang="ko-KR" sz="4000" b="1" u="sng" kern="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4000" b="1" u="sng" kern="0" noProof="0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34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Reference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5" y="439745"/>
            <a:ext cx="684000" cy="684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 flipH="1">
            <a:off x="970614" y="1362841"/>
            <a:ext cx="10412837" cy="5297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14" y="1515037"/>
            <a:ext cx="684000" cy="684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10964" y="1626204"/>
            <a:ext cx="190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0614" y="2307830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독립공리 및 정보공리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공리적설계방법론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박경진 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동명사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P.65 ~ 72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0614" y="2674787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물리적 통합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공리적설계방법론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박경진 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동명사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P.79 ~ 80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0614" y="3059292"/>
            <a:ext cx="1033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분포하중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http://terms.naver.com/entry.nhn?docId=1921587&amp;cid=50320&amp;categoryId=50320</a:t>
            </a:r>
          </a:p>
          <a:p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0614" y="3411076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열대류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http://terms.naver.com/entry.nhn?docId=1019824&amp;cid=50313&amp;categoryId=50313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70614" y="3781936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응력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대학재료역학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최낙삼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P.53 ~ 68</a:t>
            </a:r>
            <a:endParaRPr lang="en-US" altLang="ko-KR" dirty="0"/>
          </a:p>
        </p:txBody>
      </p:sp>
      <p:sp>
        <p:nvSpPr>
          <p:cNvPr id="14" name="TextBox 13"/>
          <p:cNvSpPr txBox="1"/>
          <p:nvPr/>
        </p:nvSpPr>
        <p:spPr>
          <a:xfrm>
            <a:off x="970614" y="4151268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응력집중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대학재료역학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최낙삼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4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병진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 P.279 ~ 282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71990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3204898" y="678841"/>
            <a:ext cx="594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4455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Reference</a:t>
            </a:r>
            <a:endParaRPr lang="ko-KR" altLang="en-US" sz="3200" spc="-150" dirty="0">
              <a:solidFill>
                <a:srgbClr val="445566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2" name="자유형 41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405" y="439745"/>
            <a:ext cx="684000" cy="684000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 flipH="1">
            <a:off x="970614" y="1362841"/>
            <a:ext cx="10412837" cy="5297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510964" y="1626204"/>
            <a:ext cx="19060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재료 구매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70614" y="2307830"/>
            <a:ext cx="1033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원목 및 합판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http://storefarm.naver.com/homenwood (</a:t>
            </a:r>
            <a:r>
              <a:rPr lang="en-US" altLang="ko-KR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홈앤우드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70614" y="2674787"/>
            <a:ext cx="1033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나무못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시트지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조각칼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생활용품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할인마트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한양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DC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백화점</a:t>
            </a:r>
            <a:r>
              <a:rPr lang="en-US" altLang="ko-KR" dirty="0"/>
              <a:t>)</a:t>
            </a:r>
            <a:endParaRPr lang="ko-KR" altLang="en-US" dirty="0"/>
          </a:p>
          <a:p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0614" y="3059292"/>
            <a:ext cx="10332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나무재단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우진목재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경기도 안산시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상록구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댕이길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2-2)</a:t>
            </a:r>
            <a:endParaRPr lang="ko-KR" altLang="en-US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51" y="1447938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16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963372" y="1870899"/>
            <a:ext cx="1598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Q&amp;A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3" y="2640340"/>
            <a:ext cx="2282245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618" y="1849540"/>
            <a:ext cx="684000" cy="6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65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역할 분담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63896" y="1441254"/>
            <a:ext cx="294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kern="0" spc="-150" noProof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회로설계 </a:t>
            </a:r>
            <a:r>
              <a:rPr lang="ko-KR" altLang="en-US" sz="3200" kern="0" spc="-15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해석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5" name="Picture 6" descr="C:\Users\Administrator\Downloads\check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874" y="1587619"/>
            <a:ext cx="292044" cy="292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185889" y="2071130"/>
            <a:ext cx="950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임지수</a:t>
            </a:r>
            <a:r>
              <a:rPr kumimoji="0" lang="en-US" altLang="ko-KR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kumimoji="0" lang="ko-KR" alt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신혜영</a:t>
            </a:r>
            <a:endParaRPr kumimoji="0" lang="ko-KR" altLang="en-US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1428851" y="2600679"/>
            <a:ext cx="1380184" cy="485566"/>
            <a:chOff x="1428851" y="2600679"/>
            <a:chExt cx="1380184" cy="485566"/>
          </a:xfrm>
        </p:grpSpPr>
        <p:sp>
          <p:nvSpPr>
            <p:cNvPr id="35" name="모서리가 둥근 직사각형 34"/>
            <p:cNvSpPr/>
            <p:nvPr/>
          </p:nvSpPr>
          <p:spPr>
            <a:xfrm>
              <a:off x="1428851" y="2600679"/>
              <a:ext cx="1380184" cy="4855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kern="0" noProof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회로설</a:t>
              </a:r>
              <a:r>
                <a:rPr lang="ko-KR" altLang="en-US" sz="2000" kern="0" noProof="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계</a:t>
              </a:r>
              <a:endParaRPr kumimoji="0" lang="en-US" altLang="ko-KR" sz="20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36" name="직선 연결선 35"/>
            <p:cNvCxnSpPr/>
            <p:nvPr/>
          </p:nvCxnSpPr>
          <p:spPr>
            <a:xfrm flipV="1">
              <a:off x="1607684" y="3057572"/>
              <a:ext cx="1022518" cy="7746"/>
            </a:xfrm>
            <a:prstGeom prst="line">
              <a:avLst/>
            </a:prstGeom>
            <a:ln w="317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직선 연결선 36"/>
          <p:cNvCxnSpPr/>
          <p:nvPr/>
        </p:nvCxnSpPr>
        <p:spPr>
          <a:xfrm flipH="1">
            <a:off x="1668253" y="3244220"/>
            <a:ext cx="3765" cy="81791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953248" y="3330010"/>
            <a:ext cx="648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noProof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각각의 소자를 구동할 회로를 먼저 고안해 낸 뒤</a:t>
            </a:r>
            <a:endParaRPr lang="en-US" altLang="ko-KR" kern="0" noProof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큰 틀의 회로를 설계하였다</a:t>
            </a:r>
            <a:r>
              <a:rPr lang="en-US" altLang="ko-KR" kern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kern="0" noProof="0" dirty="0" smtClean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 flipH="1">
            <a:off x="9493835" y="5316374"/>
            <a:ext cx="3765" cy="817913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8315446" y="4656633"/>
            <a:ext cx="1380184" cy="485566"/>
            <a:chOff x="4356201" y="2621011"/>
            <a:chExt cx="1380184" cy="485566"/>
          </a:xfrm>
        </p:grpSpPr>
        <p:sp>
          <p:nvSpPr>
            <p:cNvPr id="45" name="모서리가 둥근 직사각형 44"/>
            <p:cNvSpPr/>
            <p:nvPr/>
          </p:nvSpPr>
          <p:spPr>
            <a:xfrm>
              <a:off x="4356201" y="2621011"/>
              <a:ext cx="1380184" cy="48556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000" kern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회로해석</a:t>
              </a:r>
              <a:endParaRPr lang="en-US" altLang="ko-KR" sz="2000" kern="0" noProof="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46" name="직선 연결선 45"/>
            <p:cNvCxnSpPr/>
            <p:nvPr/>
          </p:nvCxnSpPr>
          <p:spPr>
            <a:xfrm flipV="1">
              <a:off x="4515837" y="3065318"/>
              <a:ext cx="1022518" cy="7746"/>
            </a:xfrm>
            <a:prstGeom prst="line">
              <a:avLst/>
            </a:prstGeom>
            <a:ln w="31750">
              <a:solidFill>
                <a:srgbClr val="BFBF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4317047" y="5363465"/>
            <a:ext cx="6487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kern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시행착오를 통하여 수정한 부분을 위주로 해석하였다</a:t>
            </a:r>
            <a:r>
              <a:rPr lang="en-US" altLang="ko-KR" kern="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189" y="619642"/>
            <a:ext cx="593377" cy="59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13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-563692" y="1870899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solidFill>
                  <a:srgbClr val="929292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Hardware</a:t>
            </a:r>
            <a:endParaRPr lang="ko-KR" altLang="en-US" sz="4400" dirty="0">
              <a:solidFill>
                <a:srgbClr val="929292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2" y="2640340"/>
            <a:ext cx="4133561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551" y="1870899"/>
            <a:ext cx="6858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217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2740334" y="1670178"/>
            <a:ext cx="5278249" cy="4086809"/>
            <a:chOff x="2185261" y="1642187"/>
            <a:chExt cx="5278249" cy="4086809"/>
          </a:xfrm>
        </p:grpSpPr>
        <p:sp>
          <p:nvSpPr>
            <p:cNvPr id="3" name="정육면체 2"/>
            <p:cNvSpPr/>
            <p:nvPr/>
          </p:nvSpPr>
          <p:spPr>
            <a:xfrm>
              <a:off x="2185261" y="3489649"/>
              <a:ext cx="5278249" cy="2239347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정육면체 3"/>
            <p:cNvSpPr/>
            <p:nvPr/>
          </p:nvSpPr>
          <p:spPr>
            <a:xfrm>
              <a:off x="5304452" y="1642187"/>
              <a:ext cx="1576874" cy="2332653"/>
            </a:xfrm>
            <a:prstGeom prst="cub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764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grpSp>
        <p:nvGrpSpPr>
          <p:cNvPr id="53" name="그룹 52"/>
          <p:cNvGrpSpPr/>
          <p:nvPr/>
        </p:nvGrpSpPr>
        <p:grpSpPr>
          <a:xfrm>
            <a:off x="3101901" y="2043368"/>
            <a:ext cx="5943600" cy="3886201"/>
            <a:chOff x="3545632" y="2034766"/>
            <a:chExt cx="5943600" cy="3886201"/>
          </a:xfrm>
        </p:grpSpPr>
        <p:sp>
          <p:nvSpPr>
            <p:cNvPr id="3" name="직사각형 2"/>
            <p:cNvSpPr/>
            <p:nvPr/>
          </p:nvSpPr>
          <p:spPr>
            <a:xfrm>
              <a:off x="3545632" y="3550990"/>
              <a:ext cx="5617029" cy="236997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053839" y="2034766"/>
              <a:ext cx="1679510" cy="157687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615611" y="3611640"/>
              <a:ext cx="5477069" cy="223001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4137814" y="2431316"/>
              <a:ext cx="1511559" cy="111967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999521" y="3829397"/>
              <a:ext cx="2088897" cy="1702972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3615611" y="5659708"/>
              <a:ext cx="5477069" cy="206742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0382" y="4518155"/>
              <a:ext cx="1769881" cy="1402812"/>
            </a:xfrm>
            <a:prstGeom prst="rect">
              <a:avLst/>
            </a:prstGeom>
          </p:spPr>
        </p:pic>
        <p:sp>
          <p:nvSpPr>
            <p:cNvPr id="24" name="타원 23"/>
            <p:cNvSpPr/>
            <p:nvPr/>
          </p:nvSpPr>
          <p:spPr>
            <a:xfrm>
              <a:off x="7837714" y="3914883"/>
              <a:ext cx="382555" cy="401216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7862833" y="3952205"/>
              <a:ext cx="332315" cy="326571"/>
            </a:xfrm>
            <a:prstGeom prst="ellipse">
              <a:avLst/>
            </a:prstGeom>
            <a:solidFill>
              <a:srgbClr val="0000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순서도: 지연 34"/>
            <p:cNvSpPr/>
            <p:nvPr/>
          </p:nvSpPr>
          <p:spPr>
            <a:xfrm>
              <a:off x="9162661" y="5086781"/>
              <a:ext cx="326571" cy="279918"/>
            </a:xfrm>
            <a:prstGeom prst="flowChartDelay">
              <a:avLst/>
            </a:pr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086573" y="3611640"/>
              <a:ext cx="76088" cy="117418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/>
          <p:cNvSpPr/>
          <p:nvPr/>
        </p:nvSpPr>
        <p:spPr>
          <a:xfrm>
            <a:off x="7419102" y="3976055"/>
            <a:ext cx="332315" cy="326571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64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462677" y="1849540"/>
            <a:ext cx="49166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400" dirty="0" smtClean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Circuit  Analysis</a:t>
            </a:r>
            <a:endParaRPr lang="ko-KR" altLang="en-US" sz="440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963374" y="2640340"/>
            <a:ext cx="5103563" cy="21359"/>
          </a:xfrm>
          <a:prstGeom prst="line">
            <a:avLst/>
          </a:prstGeom>
          <a:ln w="57150">
            <a:solidFill>
              <a:srgbClr val="5CD48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자유형 55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337" y="1849540"/>
            <a:ext cx="687600" cy="6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2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4053839" y="670155"/>
            <a:ext cx="36153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kern="0" spc="-150" noProof="0" dirty="0" smtClean="0">
                <a:solidFill>
                  <a:schemeClr val="bg1">
                    <a:lumMod val="6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Circuit Analysis</a:t>
            </a:r>
            <a:endParaRPr kumimoji="0" lang="ko-KR" altLang="en-US" sz="3200" b="0" i="0" u="none" strike="noStrike" kern="0" cap="none" spc="-15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672441" y="0"/>
            <a:ext cx="1512820" cy="255722"/>
          </a:xfrm>
          <a:custGeom>
            <a:avLst/>
            <a:gdLst>
              <a:gd name="connsiteX0" fmla="*/ 0 w 1512820"/>
              <a:gd name="connsiteY0" fmla="*/ 0 h 255722"/>
              <a:gd name="connsiteX1" fmla="*/ 1512820 w 1512820"/>
              <a:gd name="connsiteY1" fmla="*/ 0 h 255722"/>
              <a:gd name="connsiteX2" fmla="*/ 1512820 w 1512820"/>
              <a:gd name="connsiteY2" fmla="*/ 170480 h 255722"/>
              <a:gd name="connsiteX3" fmla="*/ 1427578 w 1512820"/>
              <a:gd name="connsiteY3" fmla="*/ 255722 h 255722"/>
              <a:gd name="connsiteX4" fmla="*/ 85242 w 1512820"/>
              <a:gd name="connsiteY4" fmla="*/ 255722 h 255722"/>
              <a:gd name="connsiteX5" fmla="*/ 0 w 1512820"/>
              <a:gd name="connsiteY5" fmla="*/ 170480 h 255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12820" h="255722">
                <a:moveTo>
                  <a:pt x="0" y="0"/>
                </a:moveTo>
                <a:lnTo>
                  <a:pt x="1512820" y="0"/>
                </a:lnTo>
                <a:lnTo>
                  <a:pt x="1512820" y="170480"/>
                </a:lnTo>
                <a:cubicBezTo>
                  <a:pt x="1512820" y="217558"/>
                  <a:pt x="1474656" y="255722"/>
                  <a:pt x="1427578" y="255722"/>
                </a:cubicBezTo>
                <a:lnTo>
                  <a:pt x="85242" y="255722"/>
                </a:lnTo>
                <a:cubicBezTo>
                  <a:pt x="38164" y="255722"/>
                  <a:pt x="0" y="217558"/>
                  <a:pt x="0" y="170480"/>
                </a:cubicBezTo>
                <a:close/>
              </a:path>
            </a:pathLst>
          </a:custGeom>
          <a:solidFill>
            <a:srgbClr val="5CD4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983" y="570472"/>
            <a:ext cx="687600" cy="687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296955" y="1978090"/>
            <a:ext cx="6624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전체 회로</a:t>
            </a:r>
            <a:endParaRPr lang="ko-KR" altLang="en-US" dirty="0"/>
          </a:p>
        </p:txBody>
      </p:sp>
      <p:pic>
        <p:nvPicPr>
          <p:cNvPr id="6147" name="Picture 3" descr="C:\Users\임지수\Desktop\전체 회로도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791" y="1678832"/>
            <a:ext cx="6440487" cy="474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3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3214</TotalTime>
  <Words>871</Words>
  <Application>Microsoft Office PowerPoint</Application>
  <PresentationFormat>사용자 지정</PresentationFormat>
  <Paragraphs>170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4" baseType="lpstr">
      <vt:lpstr>굴림</vt:lpstr>
      <vt:lpstr>Arial</vt:lpstr>
      <vt:lpstr>나눔바른고딕</vt:lpstr>
      <vt:lpstr>나눔바른고딕 Light</vt:lpstr>
      <vt:lpstr>맑은 고딕</vt:lpstr>
      <vt:lpstr>Cambria Math</vt:lpstr>
      <vt:lpstr>나눔고딕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Yoon sj</dc:creator>
  <cp:lastModifiedBy>임지수</cp:lastModifiedBy>
  <cp:revision>178</cp:revision>
  <dcterms:created xsi:type="dcterms:W3CDTF">2014-12-18T04:01:36Z</dcterms:created>
  <dcterms:modified xsi:type="dcterms:W3CDTF">2016-12-20T13:47:56Z</dcterms:modified>
</cp:coreProperties>
</file>